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 id="2147483657" r:id="rId4"/>
    <p:sldMasterId id="2147483662" r:id="rId5"/>
    <p:sldMasterId id="2147483665" r:id="rId6"/>
    <p:sldMasterId id="2147483668" r:id="rId7"/>
    <p:sldMasterId id="2147483670" r:id="rId8"/>
    <p:sldMasterId id="2147483673" r:id="rId9"/>
    <p:sldMasterId id="2147483675" r:id="rId10"/>
    <p:sldMasterId id="2147483678" r:id="rId11"/>
    <p:sldMasterId id="2147483680" r:id="rId12"/>
    <p:sldMasterId id="2147483683" r:id="rId13"/>
    <p:sldMasterId id="2147483686" r:id="rId14"/>
    <p:sldMasterId id="2147483688" r:id="rId15"/>
    <p:sldMasterId id="2147483690" r:id="rId16"/>
    <p:sldMasterId id="2147483693" r:id="rId17"/>
    <p:sldMasterId id="2147483698" r:id="rId18"/>
  </p:sldMasterIdLst>
  <p:notesMasterIdLst>
    <p:notesMasterId r:id="rId20"/>
  </p:notesMasterIdLst>
  <p:sldIdLst>
    <p:sldId id="1826" r:id="rId19"/>
    <p:sldId id="2377" r:id="rId21"/>
    <p:sldId id="2394" r:id="rId22"/>
    <p:sldId id="1981" r:id="rId23"/>
    <p:sldId id="2405" r:id="rId24"/>
    <p:sldId id="2406" r:id="rId25"/>
    <p:sldId id="2403" r:id="rId26"/>
    <p:sldId id="2407" r:id="rId27"/>
    <p:sldId id="2408" r:id="rId28"/>
    <p:sldId id="2409" r:id="rId29"/>
    <p:sldId id="2411" r:id="rId30"/>
    <p:sldId id="2410" r:id="rId31"/>
    <p:sldId id="1982" r:id="rId32"/>
    <p:sldId id="2413" r:id="rId33"/>
    <p:sldId id="2414" r:id="rId34"/>
    <p:sldId id="2415" r:id="rId35"/>
    <p:sldId id="2416" r:id="rId36"/>
    <p:sldId id="2417" r:id="rId37"/>
    <p:sldId id="1983" r:id="rId38"/>
    <p:sldId id="2418" r:id="rId39"/>
    <p:sldId id="2419" r:id="rId40"/>
    <p:sldId id="2422" r:id="rId41"/>
    <p:sldId id="2420" r:id="rId42"/>
    <p:sldId id="2423" r:id="rId43"/>
    <p:sldId id="2421" r:id="rId44"/>
    <p:sldId id="2424" r:id="rId45"/>
    <p:sldId id="1985" r:id="rId46"/>
    <p:sldId id="2321" r:id="rId47"/>
    <p:sldId id="2369" r:id="rId48"/>
    <p:sldId id="1827" r:id="rId49"/>
  </p:sldIdLst>
  <p:sldSz cx="12192000" cy="6858000"/>
  <p:notesSz cx="6858000" cy="9144000"/>
  <p:custDataLst>
    <p:tags r:id="rId53"/>
  </p:custData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默认节" id="{A83F4374-FD27-455F-AC5C-B7E4FCDEB852}">
          <p14:sldIdLst>
            <p14:sldId id="1826"/>
            <p14:sldId id="2377"/>
            <p14:sldId id="2394"/>
          </p14:sldIdLst>
        </p14:section>
        <p14:section name="基于寄存器的密钥安全方案" id="{1F8C5488-0725-4E54-A7C8-9FE683B2563B}">
          <p14:sldIdLst>
            <p14:sldId id="1981"/>
            <p14:sldId id="2405"/>
            <p14:sldId id="2406"/>
            <p14:sldId id="2403"/>
            <p14:sldId id="2407"/>
            <p14:sldId id="2408"/>
            <p14:sldId id="2409"/>
            <p14:sldId id="2411"/>
            <p14:sldId id="2410"/>
          </p14:sldIdLst>
        </p14:section>
        <p14:section name="基于Cache的密钥安全方案" id="{3ACEC4B8-7067-4D17-BFA4-A2BA5801D154}">
          <p14:sldIdLst>
            <p14:sldId id="1982"/>
            <p14:sldId id="2413"/>
            <p14:sldId id="2414"/>
            <p14:sldId id="2415"/>
            <p14:sldId id="2416"/>
            <p14:sldId id="2417"/>
          </p14:sldIdLst>
        </p14:section>
        <p14:section name="基于可信执行环境的密钥安全方案" id="{908E6086-CDB0-4B20-9EC7-9042E76BDADD}">
          <p14:sldIdLst>
            <p14:sldId id="1983"/>
            <p14:sldId id="2418"/>
            <p14:sldId id="2419"/>
            <p14:sldId id="2422"/>
            <p14:sldId id="2420"/>
            <p14:sldId id="2423"/>
            <p14:sldId id="2421"/>
            <p14:sldId id="2424"/>
          </p14:sldIdLst>
        </p14:section>
        <p14:section name="总结与作业" id="{4E88CD06-BD96-4E1F-B28D-165190810314}">
          <p14:sldIdLst>
            <p14:sldId id="1985"/>
            <p14:sldId id="2321"/>
            <p14:sldId id="2369"/>
            <p14:sldId id="182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11"/>
    <a:srgbClr val="B340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6" autoAdjust="0"/>
    <p:restoredTop sz="79988" autoAdjust="0"/>
  </p:normalViewPr>
  <p:slideViewPr>
    <p:cSldViewPr snapToGrid="0" showGuides="1">
      <p:cViewPr varScale="1">
        <p:scale>
          <a:sx n="59" d="100"/>
          <a:sy n="59" d="100"/>
        </p:scale>
        <p:origin x="270"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3" Type="http://schemas.openxmlformats.org/officeDocument/2006/relationships/tags" Target="tags/tag26.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Master" Target="slideMasters/slideMaster4.xml"/><Relationship Id="rId49" Type="http://schemas.openxmlformats.org/officeDocument/2006/relationships/slide" Target="slides/slide30.xml"/><Relationship Id="rId48" Type="http://schemas.openxmlformats.org/officeDocument/2006/relationships/slide" Target="slides/slide29.xml"/><Relationship Id="rId47" Type="http://schemas.openxmlformats.org/officeDocument/2006/relationships/slide" Target="slides/slide28.xml"/><Relationship Id="rId46" Type="http://schemas.openxmlformats.org/officeDocument/2006/relationships/slide" Target="slides/slide27.xml"/><Relationship Id="rId45" Type="http://schemas.openxmlformats.org/officeDocument/2006/relationships/slide" Target="slides/slide26.xml"/><Relationship Id="rId44" Type="http://schemas.openxmlformats.org/officeDocument/2006/relationships/slide" Target="slides/slide25.xml"/><Relationship Id="rId43" Type="http://schemas.openxmlformats.org/officeDocument/2006/relationships/slide" Target="slides/slide24.xml"/><Relationship Id="rId42" Type="http://schemas.openxmlformats.org/officeDocument/2006/relationships/slide" Target="slides/slide23.xml"/><Relationship Id="rId41" Type="http://schemas.openxmlformats.org/officeDocument/2006/relationships/slide" Target="slides/slide22.xml"/><Relationship Id="rId40" Type="http://schemas.openxmlformats.org/officeDocument/2006/relationships/slide" Target="slides/slide21.xml"/><Relationship Id="rId4" Type="http://schemas.openxmlformats.org/officeDocument/2006/relationships/slideMaster" Target="slideMasters/slideMaster3.xml"/><Relationship Id="rId39" Type="http://schemas.openxmlformats.org/officeDocument/2006/relationships/slide" Target="slides/slide20.xml"/><Relationship Id="rId38" Type="http://schemas.openxmlformats.org/officeDocument/2006/relationships/slide" Target="slides/slide19.xml"/><Relationship Id="rId37" Type="http://schemas.openxmlformats.org/officeDocument/2006/relationships/slide" Target="slides/slide18.xml"/><Relationship Id="rId36" Type="http://schemas.openxmlformats.org/officeDocument/2006/relationships/slide" Target="slides/slide17.xml"/><Relationship Id="rId35" Type="http://schemas.openxmlformats.org/officeDocument/2006/relationships/slide" Target="slides/slide16.xml"/><Relationship Id="rId34" Type="http://schemas.openxmlformats.org/officeDocument/2006/relationships/slide" Target="slides/slide15.xml"/><Relationship Id="rId33" Type="http://schemas.openxmlformats.org/officeDocument/2006/relationships/slide" Target="slides/slide14.xml"/><Relationship Id="rId32" Type="http://schemas.openxmlformats.org/officeDocument/2006/relationships/slide" Target="slides/slide13.xml"/><Relationship Id="rId31" Type="http://schemas.openxmlformats.org/officeDocument/2006/relationships/slide" Target="slides/slide12.xml"/><Relationship Id="rId30" Type="http://schemas.openxmlformats.org/officeDocument/2006/relationships/slide" Target="slides/slide11.xml"/><Relationship Id="rId3" Type="http://schemas.openxmlformats.org/officeDocument/2006/relationships/slideMaster" Target="slideMasters/slideMaster2.xml"/><Relationship Id="rId29" Type="http://schemas.openxmlformats.org/officeDocument/2006/relationships/slide" Target="slides/slide10.xml"/><Relationship Id="rId28" Type="http://schemas.openxmlformats.org/officeDocument/2006/relationships/slide" Target="slides/slide9.xml"/><Relationship Id="rId27" Type="http://schemas.openxmlformats.org/officeDocument/2006/relationships/slide" Target="slides/slide8.xml"/><Relationship Id="rId26" Type="http://schemas.openxmlformats.org/officeDocument/2006/relationships/slide" Target="slides/slide7.xml"/><Relationship Id="rId25" Type="http://schemas.openxmlformats.org/officeDocument/2006/relationships/slide" Target="slides/slide6.xml"/><Relationship Id="rId24" Type="http://schemas.openxmlformats.org/officeDocument/2006/relationships/slide" Target="slides/slide5.xml"/><Relationship Id="rId23" Type="http://schemas.openxmlformats.org/officeDocument/2006/relationships/slide" Target="slides/slide4.xml"/><Relationship Id="rId22" Type="http://schemas.openxmlformats.org/officeDocument/2006/relationships/slide" Target="slides/slide3.xml"/><Relationship Id="rId21" Type="http://schemas.openxmlformats.org/officeDocument/2006/relationships/slide" Target="slides/slide2.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21C99-4330-4B03-B437-0056D174B5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E88EE-5D61-43FA-9BEC-3FB9B1B5A5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a:t>
            </a:r>
            <a:r>
              <a:rPr lang="zh-CN" altLang="en-US" dirty="0"/>
              <a:t>基于口令的密钥生成函数</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a:t>
            </a:r>
            <a:r>
              <a:rPr lang="zh-CN" altLang="en-US" dirty="0"/>
              <a:t>基于口令的密钥生成函数</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a:t>
            </a:r>
            <a:r>
              <a:rPr lang="zh-CN" altLang="en-US" dirty="0"/>
              <a:t>基于口令的密钥生成函数</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攻击场景</a:t>
            </a:r>
            <a:endParaRPr lang="en-US" altLang="zh-CN" dirty="0"/>
          </a:p>
          <a:p>
            <a:r>
              <a:rPr lang="zh-CN" altLang="en-US" dirty="0"/>
              <a:t>攻击者权限</a:t>
            </a:r>
            <a:endParaRPr lang="en-US" altLang="zh-CN" dirty="0"/>
          </a:p>
          <a:p>
            <a:r>
              <a:rPr lang="zh-CN" altLang="en-US" dirty="0"/>
              <a:t>系统安全假设</a:t>
            </a:r>
            <a:endParaRPr lang="en-US" altLang="zh-CN" dirty="0"/>
          </a:p>
          <a:p>
            <a:r>
              <a:rPr lang="zh-CN" altLang="en-US" dirty="0"/>
              <a:t>初始化假设，由于密钥初始化只在系统启动过程中执行一次因此这一假设是可行的</a:t>
            </a:r>
            <a:endParaRPr lang="en-US" altLang="zh-CN" dirty="0"/>
          </a:p>
          <a:p>
            <a:endParaRPr lang="en-US" altLang="zh-CN" dirty="0"/>
          </a:p>
          <a:p>
            <a:r>
              <a:rPr lang="zh-CN" altLang="en-US" dirty="0"/>
              <a:t>挑战：</a:t>
            </a:r>
            <a:endParaRPr lang="en-US" altLang="zh-CN" dirty="0"/>
          </a:p>
          <a:p>
            <a:r>
              <a:rPr lang="zh-CN" altLang="en-US" dirty="0"/>
              <a:t>实现过程中，需要仔细确认，以避免敏感信息泄露到内存中</a:t>
            </a:r>
            <a:endParaRPr lang="en-US" altLang="zh-CN" dirty="0"/>
          </a:p>
          <a:p>
            <a:r>
              <a:rPr lang="zh-CN" altLang="en-US" dirty="0"/>
              <a:t>寄存器资源是计算机系统中访问速度最快的存储资源，数量非常有限，而且系统中的进程任务都依赖寄存器资源完成高速的数据计算和处理。因此，</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，管乐 </a:t>
            </a:r>
            <a:r>
              <a:rPr lang="en-US" altLang="zh-CN" dirty="0" err="1"/>
              <a:t>Copker</a:t>
            </a:r>
            <a:r>
              <a:rPr lang="zh-CN" altLang="en-US" dirty="0"/>
              <a:t>（</a:t>
            </a:r>
            <a:r>
              <a:rPr lang="en-US" altLang="zh-CN" dirty="0"/>
              <a:t>Computing with Private keys without RAM</a:t>
            </a:r>
            <a:r>
              <a:rPr lang="zh-CN" altLang="en-US" dirty="0"/>
              <a:t>）</a:t>
            </a:r>
            <a:endParaRPr lang="en-US" altLang="zh-CN" dirty="0"/>
          </a:p>
          <a:p>
            <a:r>
              <a:rPr lang="zh-CN" altLang="en-US" dirty="0"/>
              <a:t>参考文献：</a:t>
            </a:r>
            <a:r>
              <a:rPr lang="en-US" altLang="zh-CN" b="0" i="0" dirty="0">
                <a:solidFill>
                  <a:srgbClr val="222222"/>
                </a:solidFill>
                <a:effectLst/>
                <a:latin typeface="Arial" panose="020B0604020202020204" pitchFamily="34" charset="0"/>
              </a:rPr>
              <a:t>Guan L, Lin J, Luo B, et al. </a:t>
            </a:r>
            <a:r>
              <a:rPr lang="en-US" altLang="zh-CN" b="0" i="0" dirty="0" err="1">
                <a:solidFill>
                  <a:srgbClr val="222222"/>
                </a:solidFill>
                <a:effectLst/>
                <a:latin typeface="Arial" panose="020B0604020202020204" pitchFamily="34" charset="0"/>
              </a:rPr>
              <a:t>Copker</a:t>
            </a:r>
            <a:r>
              <a:rPr lang="en-US" altLang="zh-CN" b="0" i="0" dirty="0">
                <a:solidFill>
                  <a:srgbClr val="222222"/>
                </a:solidFill>
                <a:effectLst/>
                <a:latin typeface="Arial" panose="020B0604020202020204" pitchFamily="34" charset="0"/>
              </a:rPr>
              <a:t>: Computing with Private Keys without RAM[C]//NDSS. 2014: 23-26.</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a:t>
            </a:r>
            <a:r>
              <a:rPr lang="zh-CN" altLang="en-US" dirty="0"/>
              <a:t>基于口令的密钥生成函数</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攻击场景</a:t>
            </a:r>
            <a:endParaRPr lang="en-US" altLang="zh-CN" dirty="0"/>
          </a:p>
          <a:p>
            <a:r>
              <a:rPr lang="zh-CN" altLang="en-US" dirty="0"/>
              <a:t>攻击者权限</a:t>
            </a:r>
            <a:endParaRPr lang="en-US" altLang="zh-CN" dirty="0"/>
          </a:p>
          <a:p>
            <a:r>
              <a:rPr lang="zh-CN" altLang="en-US" dirty="0"/>
              <a:t>系统安全假设</a:t>
            </a:r>
            <a:endParaRPr lang="en-US" altLang="zh-CN" dirty="0"/>
          </a:p>
          <a:p>
            <a:r>
              <a:rPr lang="zh-CN" altLang="en-US" dirty="0"/>
              <a:t>初始化假设，由于密钥初始化只在系统启动过程中执行一次因此这一假设是可行的</a:t>
            </a:r>
            <a:endParaRPr lang="en-US" altLang="zh-CN" dirty="0"/>
          </a:p>
          <a:p>
            <a:endParaRPr lang="en-US" altLang="zh-CN" dirty="0"/>
          </a:p>
          <a:p>
            <a:r>
              <a:rPr lang="zh-CN" altLang="en-US" dirty="0"/>
              <a:t>挑战：</a:t>
            </a:r>
            <a:endParaRPr lang="en-US" altLang="zh-CN" dirty="0"/>
          </a:p>
          <a:p>
            <a:r>
              <a:rPr lang="zh-CN" altLang="en-US" dirty="0"/>
              <a:t>实现过程中，需要仔细确认，以避免敏感信息泄露到内存中</a:t>
            </a:r>
            <a:endParaRPr lang="en-US" altLang="zh-CN" dirty="0"/>
          </a:p>
          <a:p>
            <a:r>
              <a:rPr lang="zh-CN" altLang="en-US" dirty="0"/>
              <a:t>寄存器资源是计算机系统中访问速度最快的存储资源，数量非常有限，而且系统中的进程任务都依赖寄存器资源完成高速的数据计算和处理。因此，</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富操作系统指</a:t>
            </a:r>
            <a:r>
              <a:rPr lang="zh-CN" altLang="en-US" b="0" i="0" dirty="0">
                <a:solidFill>
                  <a:srgbClr val="4D5156"/>
                </a:solidFill>
                <a:effectLst/>
                <a:latin typeface="Arial" panose="020B0604020202020204" pitchFamily="34" charset="0"/>
              </a:rPr>
              <a:t>像</a:t>
            </a:r>
            <a:r>
              <a:rPr lang="en-US" altLang="zh-CN" b="0" i="0" dirty="0">
                <a:solidFill>
                  <a:srgbClr val="4D5156"/>
                </a:solidFill>
                <a:effectLst/>
                <a:latin typeface="Arial" panose="020B0604020202020204" pitchFamily="34" charset="0"/>
              </a:rPr>
              <a:t>Linux</a:t>
            </a:r>
            <a:r>
              <a:rPr lang="zh-CN" altLang="en-US" b="0" i="0" dirty="0">
                <a:solidFill>
                  <a:srgbClr val="4D5156"/>
                </a:solidFill>
                <a:effectLst/>
                <a:latin typeface="Arial" panose="020B0604020202020204" pitchFamily="34" charset="0"/>
              </a:rPr>
              <a:t>， </a:t>
            </a:r>
            <a:r>
              <a:rPr lang="en-US" altLang="zh-CN" b="0" i="0" dirty="0">
                <a:solidFill>
                  <a:srgbClr val="4D5156"/>
                </a:solidFill>
                <a:effectLst/>
                <a:latin typeface="Arial" panose="020B0604020202020204" pitchFamily="34" charset="0"/>
              </a:rPr>
              <a:t>Android</a:t>
            </a:r>
            <a:r>
              <a:rPr lang="zh-CN" altLang="en-US" b="0" i="0" dirty="0">
                <a:solidFill>
                  <a:srgbClr val="4D5156"/>
                </a:solidFill>
                <a:effectLst/>
                <a:latin typeface="Arial" panose="020B0604020202020204" pitchFamily="34" charset="0"/>
              </a:rPr>
              <a:t>这样的功能丰富的操作系统，是对比于在</a:t>
            </a:r>
            <a:r>
              <a:rPr lang="en-US" altLang="zh-CN" b="0" i="0" dirty="0">
                <a:solidFill>
                  <a:srgbClr val="4D5156"/>
                </a:solidFill>
                <a:effectLst/>
                <a:latin typeface="Arial" panose="020B0604020202020204" pitchFamily="34" charset="0"/>
              </a:rPr>
              <a:t>MCU</a:t>
            </a:r>
            <a:r>
              <a:rPr lang="zh-CN" altLang="en-US" b="0" i="0" dirty="0">
                <a:solidFill>
                  <a:srgbClr val="4D5156"/>
                </a:solidFill>
                <a:effectLst/>
                <a:latin typeface="Arial" panose="020B0604020202020204" pitchFamily="34" charset="0"/>
              </a:rPr>
              <a:t>上的裸跑的程序或者是</a:t>
            </a:r>
            <a:r>
              <a:rPr lang="en-US" altLang="zh-CN" b="0" i="0" dirty="0">
                <a:solidFill>
                  <a:srgbClr val="4D5156"/>
                </a:solidFill>
                <a:effectLst/>
                <a:latin typeface="Arial" panose="020B0604020202020204" pitchFamily="34" charset="0"/>
              </a:rPr>
              <a:t>RTOS</a:t>
            </a:r>
            <a:r>
              <a:rPr lang="zh-CN" altLang="en-US" b="0" i="0" dirty="0">
                <a:solidFill>
                  <a:srgbClr val="4D5156"/>
                </a:solidFill>
                <a:effectLst/>
                <a:latin typeface="Arial" panose="020B0604020202020204" pitchFamily="34" charset="0"/>
              </a:rPr>
              <a:t>来说的。</a:t>
            </a:r>
            <a:endParaRPr lang="en-US" altLang="zh-CN" b="0" i="0" dirty="0">
              <a:solidFill>
                <a:srgbClr val="4D5156"/>
              </a:solidFill>
              <a:effectLst/>
              <a:latin typeface="Arial" panose="020B0604020202020204" pitchFamily="34" charset="0"/>
            </a:endParaRPr>
          </a:p>
          <a:p>
            <a:r>
              <a:rPr lang="en-US" altLang="zh-CN" b="0" i="0" dirty="0">
                <a:solidFill>
                  <a:srgbClr val="4D5156"/>
                </a:solidFill>
                <a:effectLst/>
                <a:latin typeface="Arial" panose="020B0604020202020204" pitchFamily="34" charset="0"/>
              </a:rPr>
              <a:t>SGX</a:t>
            </a:r>
            <a:r>
              <a:rPr lang="zh-CN" altLang="en-US" b="0" i="0" dirty="0">
                <a:solidFill>
                  <a:srgbClr val="4D5156"/>
                </a:solidFill>
                <a:effectLst/>
                <a:latin typeface="Arial" panose="020B0604020202020204" pitchFamily="34" charset="0"/>
              </a:rPr>
              <a:t>：</a:t>
            </a:r>
            <a:r>
              <a:rPr lang="en-US" altLang="zh-CN" b="0" i="0" dirty="0">
                <a:solidFill>
                  <a:srgbClr val="4D5156"/>
                </a:solidFill>
                <a:effectLst/>
                <a:latin typeface="Arial" panose="020B0604020202020204" pitchFamily="34" charset="0"/>
              </a:rPr>
              <a:t>Software Guard </a:t>
            </a:r>
            <a:r>
              <a:rPr lang="en-US" altLang="zh-CN" b="0" i="0" dirty="0" err="1">
                <a:solidFill>
                  <a:srgbClr val="4D5156"/>
                </a:solidFill>
                <a:effectLst/>
                <a:latin typeface="Arial" panose="020B0604020202020204" pitchFamily="34" charset="0"/>
              </a:rPr>
              <a:t>eXtension</a:t>
            </a:r>
            <a:r>
              <a:rPr lang="zh-CN" altLang="en-US" b="0" i="0" dirty="0">
                <a:solidFill>
                  <a:srgbClr val="4D5156"/>
                </a:solidFill>
                <a:effectLst/>
                <a:latin typeface="Arial" panose="020B0604020202020204" pitchFamily="34" charset="0"/>
              </a:rPr>
              <a:t>，软件防护扩展</a:t>
            </a:r>
            <a:endParaRPr lang="en-US" altLang="zh-CN" b="0" i="0" dirty="0">
              <a:solidFill>
                <a:srgbClr val="4D5156"/>
              </a:solidFill>
              <a:effectLst/>
              <a:latin typeface="Arial" panose="020B0604020202020204" pitchFamily="34" charset="0"/>
            </a:endParaRPr>
          </a:p>
          <a:p>
            <a:r>
              <a:rPr lang="en-US" altLang="zh-CN" b="0" i="0" dirty="0">
                <a:solidFill>
                  <a:srgbClr val="4D5156"/>
                </a:solidFill>
                <a:effectLst/>
                <a:latin typeface="Arial" panose="020B0604020202020204" pitchFamily="34" charset="0"/>
              </a:rPr>
              <a:t>TXT</a:t>
            </a:r>
            <a:r>
              <a:rPr lang="zh-CN" altLang="en-US" b="0" i="0" dirty="0">
                <a:solidFill>
                  <a:srgbClr val="4D5156"/>
                </a:solidFill>
                <a:effectLst/>
                <a:latin typeface="Arial" panose="020B0604020202020204" pitchFamily="34" charset="0"/>
              </a:rPr>
              <a:t>：</a:t>
            </a:r>
            <a:r>
              <a:rPr lang="en-US" altLang="zh-CN" b="0" i="0" dirty="0">
                <a:solidFill>
                  <a:srgbClr val="4D5156"/>
                </a:solidFill>
                <a:effectLst/>
                <a:latin typeface="Arial" panose="020B0604020202020204" pitchFamily="34" charset="0"/>
              </a:rPr>
              <a:t>Trusted </a:t>
            </a:r>
            <a:r>
              <a:rPr lang="en-US" altLang="zh-CN" b="0" i="0" dirty="0" err="1">
                <a:solidFill>
                  <a:srgbClr val="4D5156"/>
                </a:solidFill>
                <a:effectLst/>
                <a:latin typeface="Arial" panose="020B0604020202020204" pitchFamily="34" charset="0"/>
              </a:rPr>
              <a:t>eXecution</a:t>
            </a:r>
            <a:r>
              <a:rPr lang="en-US" altLang="zh-CN" b="0" i="0" dirty="0">
                <a:solidFill>
                  <a:srgbClr val="4D5156"/>
                </a:solidFill>
                <a:effectLst/>
                <a:latin typeface="Arial" panose="020B0604020202020204" pitchFamily="34" charset="0"/>
              </a:rPr>
              <a:t> Technology</a:t>
            </a:r>
            <a:r>
              <a:rPr lang="zh-CN" altLang="en-US" b="0" i="0" dirty="0">
                <a:solidFill>
                  <a:srgbClr val="4D5156"/>
                </a:solidFill>
                <a:effectLst/>
                <a:latin typeface="Arial" panose="020B0604020202020204" pitchFamily="34" charset="0"/>
              </a:rPr>
              <a:t>，可信执行技术</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FE88EE-5D61-43FA-9BEC-3FB9B1B5A5F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FE88EE-5D61-43FA-9BEC-3FB9B1B5A5F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寄存器存指令、数据、地址，数据可在寄存器之间移动，二不经过</a:t>
            </a:r>
            <a:r>
              <a:rPr lang="en-US" altLang="zh-CN" dirty="0"/>
              <a:t>Cache</a:t>
            </a:r>
            <a:r>
              <a:rPr lang="zh-CN" altLang="en-US" dirty="0"/>
              <a:t>或内存</a:t>
            </a:r>
            <a:endParaRPr lang="en-US" altLang="zh-CN" dirty="0"/>
          </a:p>
          <a:p>
            <a:r>
              <a:rPr lang="zh-CN" altLang="en-US" dirty="0"/>
              <a:t>内存：</a:t>
            </a:r>
            <a:r>
              <a:rPr lang="en-US" altLang="zh-CN" dirty="0"/>
              <a:t>DRAM</a:t>
            </a:r>
            <a:r>
              <a:rPr lang="zh-CN" altLang="en-US" dirty="0"/>
              <a:t>（</a:t>
            </a:r>
            <a:r>
              <a:rPr lang="en-US" altLang="zh-CN" dirty="0"/>
              <a:t>Dynamic Random Access Memory</a:t>
            </a:r>
            <a:r>
              <a:rPr lang="zh-CN" altLang="en-US" dirty="0"/>
              <a:t>）动态存储，需频繁刷新保持数据</a:t>
            </a:r>
            <a:endParaRPr lang="en-US" altLang="zh-CN" dirty="0"/>
          </a:p>
          <a:p>
            <a:r>
              <a:rPr lang="en-US" altLang="zh-CN" dirty="0"/>
              <a:t>Cache</a:t>
            </a:r>
            <a:r>
              <a:rPr lang="zh-CN" altLang="en-US" dirty="0"/>
              <a:t>：</a:t>
            </a:r>
            <a:r>
              <a:rPr lang="en-US" altLang="zh-CN" dirty="0"/>
              <a:t>SRAM</a:t>
            </a:r>
            <a:r>
              <a:rPr lang="zh-CN" altLang="en-US" dirty="0"/>
              <a:t>（</a:t>
            </a:r>
            <a:r>
              <a:rPr lang="en-US" altLang="zh-CN" dirty="0"/>
              <a:t>Static RAM</a:t>
            </a:r>
            <a:r>
              <a:rPr lang="zh-CN" altLang="en-US" dirty="0"/>
              <a:t>）静态存储，密度低、造价高（</a:t>
            </a:r>
            <a:r>
              <a:rPr lang="en-US" altLang="zh-CN" dirty="0"/>
              <a:t>6</a:t>
            </a:r>
            <a:r>
              <a:rPr lang="zh-CN" altLang="en-US" dirty="0"/>
              <a:t>个晶体管</a:t>
            </a:r>
            <a:r>
              <a:rPr lang="en-US" altLang="zh-CN" dirty="0"/>
              <a:t>/</a:t>
            </a:r>
            <a:r>
              <a:rPr lang="zh-CN" altLang="en-US" dirty="0"/>
              <a:t>位）功耗大，抗干扰，多层次</a:t>
            </a:r>
            <a:r>
              <a:rPr lang="en-US" altLang="zh-CN" dirty="0"/>
              <a:t>Cache</a:t>
            </a:r>
            <a:r>
              <a:rPr lang="zh-CN" altLang="en-US" dirty="0"/>
              <a:t>，数据缓存、指令缓存</a:t>
            </a:r>
            <a:endParaRPr lang="en-US" altLang="zh-CN" dirty="0"/>
          </a:p>
          <a:p>
            <a:r>
              <a:rPr lang="en-US" altLang="zh-CN" dirty="0"/>
              <a:t>Cache</a:t>
            </a:r>
            <a:r>
              <a:rPr lang="zh-CN" altLang="en-US" dirty="0"/>
              <a:t>地址映射：直接映射、全相联、多路组相联</a:t>
            </a:r>
            <a:endParaRPr lang="en-US" altLang="zh-CN" dirty="0"/>
          </a:p>
          <a:p>
            <a:r>
              <a:rPr lang="en-US" altLang="zh-CN" dirty="0"/>
              <a:t>Cache</a:t>
            </a:r>
            <a:r>
              <a:rPr lang="zh-CN" altLang="en-US" dirty="0"/>
              <a:t>写回策略：写通模式、写回模式</a:t>
            </a:r>
            <a:endParaRPr lang="en-US" altLang="zh-CN" dirty="0"/>
          </a:p>
          <a:p>
            <a:r>
              <a:rPr lang="en-US" altLang="zh-CN" dirty="0"/>
              <a:t>Cache</a:t>
            </a:r>
            <a:r>
              <a:rPr lang="zh-CN" altLang="en-US" dirty="0"/>
              <a:t>替换策略：正常</a:t>
            </a:r>
            <a:r>
              <a:rPr lang="en-US" altLang="zh-CN" dirty="0"/>
              <a:t>Cache</a:t>
            </a:r>
            <a:r>
              <a:rPr lang="zh-CN" altLang="en-US" dirty="0"/>
              <a:t>模式、不填充</a:t>
            </a:r>
            <a:r>
              <a:rPr lang="en-US" altLang="zh-CN" dirty="0"/>
              <a:t>Cache</a:t>
            </a:r>
            <a:r>
              <a:rPr lang="zh-CN" altLang="en-US" dirty="0"/>
              <a:t>模式（锁定</a:t>
            </a:r>
            <a:r>
              <a:rPr lang="en-US" altLang="zh-CN" dirty="0"/>
              <a:t>Cache</a:t>
            </a:r>
            <a:r>
              <a:rPr lang="zh-CN" altLang="en-US" dirty="0"/>
              <a:t>）</a:t>
            </a:r>
            <a:endParaRPr lang="en-US" altLang="zh-CN"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攻击场景</a:t>
            </a:r>
            <a:endParaRPr lang="en-US" altLang="zh-CN" dirty="0"/>
          </a:p>
          <a:p>
            <a:r>
              <a:rPr lang="zh-CN" altLang="en-US" dirty="0"/>
              <a:t>攻击者权限</a:t>
            </a:r>
            <a:endParaRPr lang="en-US" altLang="zh-CN" dirty="0"/>
          </a:p>
          <a:p>
            <a:r>
              <a:rPr lang="zh-CN" altLang="en-US" dirty="0"/>
              <a:t>系统安全假设</a:t>
            </a:r>
            <a:endParaRPr lang="en-US" altLang="zh-CN" dirty="0"/>
          </a:p>
          <a:p>
            <a:r>
              <a:rPr lang="zh-CN" altLang="en-US" dirty="0"/>
              <a:t>初始化假设，由于密钥初始化只在系统启动过程中执行一次因此这一假设是可行的</a:t>
            </a:r>
            <a:endParaRPr lang="en-US" altLang="zh-CN" dirty="0"/>
          </a:p>
          <a:p>
            <a:endParaRPr lang="en-US" altLang="zh-CN" dirty="0"/>
          </a:p>
          <a:p>
            <a:r>
              <a:rPr lang="zh-CN" altLang="en-US" dirty="0"/>
              <a:t>挑战：</a:t>
            </a:r>
            <a:endParaRPr lang="en-US" altLang="zh-CN" dirty="0"/>
          </a:p>
          <a:p>
            <a:r>
              <a:rPr lang="zh-CN" altLang="en-US" dirty="0"/>
              <a:t>实现过程中，需要仔细确认，以避免敏感信息泄露到内存中</a:t>
            </a:r>
            <a:endParaRPr lang="en-US" altLang="zh-CN" dirty="0"/>
          </a:p>
          <a:p>
            <a:r>
              <a:rPr lang="zh-CN" altLang="en-US" dirty="0"/>
              <a:t>寄存器资源是计算机系统中访问速度最快的存储资源，数量非常有限，而且系统中的进程任务都依赖寄存器资源完成高速的数据计算和处理。</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 </a:t>
            </a:r>
            <a:r>
              <a:rPr lang="en-US" altLang="zh-CN" b="0" i="0" dirty="0">
                <a:solidFill>
                  <a:srgbClr val="EA4335"/>
                </a:solidFill>
                <a:effectLst/>
                <a:latin typeface="Arial" panose="020B0604020202020204" pitchFamily="34" charset="0"/>
              </a:rPr>
              <a:t>Password-Based Key Derivation Function </a:t>
            </a:r>
            <a:r>
              <a:rPr lang="zh-CN" altLang="en-US" dirty="0"/>
              <a:t>基于口令的密钥生成函数</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PBKFD</a:t>
            </a:r>
            <a:r>
              <a:rPr lang="zh-CN" altLang="en-US" dirty="0"/>
              <a:t>基于口令的密钥生成函数</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64</a:t>
            </a:r>
            <a:r>
              <a:rPr lang="zh-CN" altLang="en-US" dirty="0"/>
              <a:t>位</a:t>
            </a:r>
            <a:r>
              <a:rPr lang="en-US" altLang="zh-CN" dirty="0"/>
              <a:t>Intel </a:t>
            </a:r>
            <a:r>
              <a:rPr lang="zh-CN" altLang="en-US" dirty="0"/>
              <a:t>处理器共有</a:t>
            </a:r>
            <a:r>
              <a:rPr lang="en-US" altLang="zh-CN" dirty="0"/>
              <a:t>16</a:t>
            </a:r>
            <a:r>
              <a:rPr lang="zh-CN" altLang="en-US" dirty="0"/>
              <a:t>个 </a:t>
            </a:r>
            <a:r>
              <a:rPr lang="en-US" altLang="zh-CN" dirty="0"/>
              <a:t>128</a:t>
            </a:r>
            <a:r>
              <a:rPr lang="zh-CN" altLang="en-US" dirty="0"/>
              <a:t>位的</a:t>
            </a:r>
            <a:r>
              <a:rPr lang="en-US" altLang="zh-CN" dirty="0"/>
              <a:t>XMM </a:t>
            </a:r>
            <a:r>
              <a:rPr lang="zh-CN" altLang="en-US" dirty="0"/>
              <a:t>寄存器，分别是</a:t>
            </a:r>
            <a:r>
              <a:rPr lang="en-US" altLang="zh-CN" dirty="0"/>
              <a:t>XMM0~XMM15</a:t>
            </a:r>
            <a:r>
              <a:rPr lang="zh-CN" altLang="en-US" dirty="0"/>
              <a:t>，</a:t>
            </a:r>
            <a:r>
              <a:rPr lang="en-US" altLang="zh-CN" dirty="0"/>
              <a:t>AES </a:t>
            </a:r>
            <a:r>
              <a:rPr lang="zh-CN" altLang="en-US" dirty="0"/>
              <a:t>状态和 </a:t>
            </a:r>
            <a:r>
              <a:rPr lang="en-US" altLang="zh-CN" dirty="0"/>
              <a:t>AES </a:t>
            </a:r>
            <a:r>
              <a:rPr lang="zh-CN" altLang="en-US" dirty="0"/>
              <a:t>轮密钥可以存放在</a:t>
            </a:r>
            <a:r>
              <a:rPr lang="en-US" altLang="zh-CN" dirty="0"/>
              <a:t>XMM </a:t>
            </a:r>
            <a:r>
              <a:rPr lang="zh-CN" altLang="en-US" dirty="0"/>
              <a:t>寄存器中。例如，使用</a:t>
            </a:r>
            <a:r>
              <a:rPr lang="en-US" altLang="zh-CN" dirty="0"/>
              <a:t>XMM1~XMM10 </a:t>
            </a:r>
            <a:r>
              <a:rPr lang="zh-CN" altLang="en-US" dirty="0"/>
              <a:t>分别存储 </a:t>
            </a:r>
            <a:r>
              <a:rPr lang="en-US" altLang="zh-CN" dirty="0"/>
              <a:t>AES-128 </a:t>
            </a:r>
            <a:r>
              <a:rPr lang="zh-CN" altLang="en-US" dirty="0"/>
              <a:t>的</a:t>
            </a:r>
            <a:r>
              <a:rPr lang="en-US" altLang="zh-CN" dirty="0"/>
              <a:t>10 </a:t>
            </a:r>
            <a:r>
              <a:rPr lang="zh-CN" altLang="en-US" dirty="0"/>
              <a:t>轮 </a:t>
            </a:r>
            <a:r>
              <a:rPr lang="en-US" altLang="zh-CN" dirty="0"/>
              <a:t>AES </a:t>
            </a:r>
            <a:r>
              <a:rPr lang="zh-CN" altLang="en-US" dirty="0"/>
              <a:t>轮密钥，</a:t>
            </a:r>
            <a:r>
              <a:rPr lang="en-US" altLang="zh-CN" dirty="0"/>
              <a:t>XMM15 </a:t>
            </a:r>
            <a:r>
              <a:rPr lang="zh-CN" altLang="en-US" dirty="0"/>
              <a:t>存储</a:t>
            </a:r>
            <a:r>
              <a:rPr lang="en-US" altLang="zh-CN" dirty="0"/>
              <a:t>AES </a:t>
            </a:r>
            <a:r>
              <a:rPr lang="zh-CN" altLang="en-US" dirty="0"/>
              <a:t>状态；每次执行加</a:t>
            </a:r>
            <a:r>
              <a:rPr lang="en-US" altLang="zh-CN" dirty="0"/>
              <a:t>/ </a:t>
            </a:r>
            <a:r>
              <a:rPr lang="zh-CN" altLang="en-US" dirty="0"/>
              <a:t>解密指令之后，状态自动更新在</a:t>
            </a:r>
            <a:r>
              <a:rPr lang="en-US" altLang="zh-CN" dirty="0"/>
              <a:t>XMM15 </a:t>
            </a:r>
            <a:r>
              <a:rPr lang="zh-CN" altLang="en-US" dirty="0"/>
              <a:t>中。 </a:t>
            </a:r>
            <a:r>
              <a:rPr lang="en-US" altLang="zh-CN" dirty="0"/>
              <a:t>AES-192</a:t>
            </a:r>
            <a:r>
              <a:rPr lang="zh-CN" altLang="en-US" dirty="0"/>
              <a:t>和 </a:t>
            </a:r>
            <a:r>
              <a:rPr lang="en-US" altLang="zh-CN" dirty="0"/>
              <a:t>AES-256</a:t>
            </a:r>
            <a:r>
              <a:rPr lang="zh-CN" altLang="en-US" dirty="0"/>
              <a:t>的加</a:t>
            </a:r>
            <a:r>
              <a:rPr lang="en-US" altLang="zh-CN" dirty="0"/>
              <a:t>/ </a:t>
            </a:r>
            <a:r>
              <a:rPr lang="zh-CN" altLang="en-US" dirty="0"/>
              <a:t>解密轮数分别是 </a:t>
            </a:r>
            <a:r>
              <a:rPr lang="en-US" altLang="zh-CN" dirty="0"/>
              <a:t>12 </a:t>
            </a:r>
            <a:r>
              <a:rPr lang="zh-CN" altLang="en-US" dirty="0"/>
              <a:t>轮和 </a:t>
            </a:r>
            <a:r>
              <a:rPr lang="en-US" altLang="zh-CN" dirty="0"/>
              <a:t>14 </a:t>
            </a:r>
            <a:r>
              <a:rPr lang="zh-CN" altLang="en-US" dirty="0"/>
              <a:t>轮，可以使用 </a:t>
            </a:r>
            <a:r>
              <a:rPr lang="en-US" altLang="zh-CN" dirty="0"/>
              <a:t>XMMI~XMM14 </a:t>
            </a:r>
            <a:r>
              <a:rPr lang="zh-CN" altLang="en-US" dirty="0"/>
              <a:t>存储轮密钥</a:t>
            </a:r>
            <a:endParaRPr lang="en-US" altLang="zh-CN" dirty="0"/>
          </a:p>
          <a:p>
            <a:endParaRPr lang="en-US" altLang="zh-CN" dirty="0"/>
          </a:p>
          <a:p>
            <a:r>
              <a:rPr lang="zh-CN" altLang="en-US" dirty="0"/>
              <a:t>使用</a:t>
            </a:r>
            <a:r>
              <a:rPr lang="en-US" altLang="zh-CN" dirty="0"/>
              <a:t>XMM1~XMM10 </a:t>
            </a:r>
            <a:r>
              <a:rPr lang="zh-CN" altLang="en-US" dirty="0"/>
              <a:t>分别存储 </a:t>
            </a:r>
            <a:r>
              <a:rPr lang="en-US" altLang="zh-CN" dirty="0"/>
              <a:t>AES-128 </a:t>
            </a:r>
            <a:r>
              <a:rPr lang="zh-CN" altLang="en-US" dirty="0"/>
              <a:t>的</a:t>
            </a:r>
            <a:r>
              <a:rPr lang="en-US" altLang="zh-CN" dirty="0"/>
              <a:t>10</a:t>
            </a:r>
            <a:r>
              <a:rPr lang="zh-CN" altLang="en-US" dirty="0"/>
              <a:t>轮 </a:t>
            </a:r>
            <a:r>
              <a:rPr lang="en-US" altLang="zh-CN" dirty="0"/>
              <a:t>AES </a:t>
            </a:r>
            <a:r>
              <a:rPr lang="zh-CN" altLang="en-US" dirty="0"/>
              <a:t>轮密钥之外，需要额外使用</a:t>
            </a:r>
            <a:r>
              <a:rPr lang="en-US" altLang="zh-CN" dirty="0"/>
              <a:t>XMM14 </a:t>
            </a:r>
            <a:r>
              <a:rPr lang="zh-CN" altLang="en-US" dirty="0"/>
              <a:t>来存储临时变量</a:t>
            </a:r>
            <a:endParaRPr lang="en-US" altLang="zh-CN"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ags" Target="../tags/tag5.xm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29.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9.png"/><Relationship Id="rId4" Type="http://schemas.openxmlformats.org/officeDocument/2006/relationships/image" Target="../media/image7.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样式3-首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a:blip r:embed="rId3" cstate="print"/>
          <a:stretch>
            <a:fillRect/>
          </a:stretch>
        </p:blipFill>
        <p:spPr>
          <a:xfrm>
            <a:off x="540452" y="479393"/>
            <a:ext cx="2203058" cy="616640"/>
          </a:xfrm>
          <a:prstGeom prst="rect">
            <a:avLst/>
          </a:prstGeom>
        </p:spPr>
      </p:pic>
      <p:grpSp>
        <p:nvGrpSpPr>
          <p:cNvPr id="64" name="组合 63"/>
          <p:cNvGrpSpPr/>
          <p:nvPr/>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endParaRPr lang="zh-CN" altLang="en-US" dirty="0"/>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封面样式3-尾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5573" r="198"/>
          <a:stretch>
            <a:fillRect/>
          </a:stretch>
        </p:blipFill>
        <p:spPr>
          <a:xfrm>
            <a:off x="0" y="0"/>
            <a:ext cx="8678174" cy="6858000"/>
          </a:xfrm>
          <a:prstGeom prst="rect">
            <a:avLst/>
          </a:prstGeom>
        </p:spPr>
      </p:pic>
      <p:sp>
        <p:nvSpPr>
          <p:cNvPr id="7" name="矩形 6"/>
          <p:cNvSpPr/>
          <p:nvPr/>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3" cstate="print"/>
          <a:stretch>
            <a:fillRect/>
          </a:stretch>
        </p:blipFill>
        <p:spPr>
          <a:xfrm>
            <a:off x="9403566" y="501046"/>
            <a:ext cx="2203058" cy="616640"/>
          </a:xfrm>
          <a:prstGeom prst="rect">
            <a:avLst/>
          </a:prstGeom>
        </p:spPr>
      </p:pic>
      <p:grpSp>
        <p:nvGrpSpPr>
          <p:cNvPr id="64" name="组合 63"/>
          <p:cNvGrpSpPr/>
          <p:nvPr/>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a:t>单击此处编辑母版标题样式</a:t>
            </a:r>
            <a:endParaRPr lang="zh-CN" altLang="en-US" dirty="0"/>
          </a:p>
        </p:txBody>
      </p:sp>
      <p:sp>
        <p:nvSpPr>
          <p:cNvPr id="6" name="文本框 5"/>
          <p:cNvSpPr txBox="1">
            <a:spLocks noChangeArrowheads="1"/>
          </p:cNvSpPr>
          <p:nvPr/>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p:nvPicPr>
        <p:blipFill>
          <a:blip r:embed="rId2" cstate="print"/>
          <a:stretch>
            <a:fillRect/>
          </a:stretch>
        </p:blipFill>
        <p:spPr>
          <a:xfrm>
            <a:off x="9790193" y="252089"/>
            <a:ext cx="1969223" cy="432990"/>
          </a:xfrm>
          <a:prstGeom prst="rect">
            <a:avLst/>
          </a:prstGeom>
        </p:spPr>
      </p:pic>
      <p:grpSp>
        <p:nvGrpSpPr>
          <p:cNvPr id="2" name="组合 1"/>
          <p:cNvGrpSpPr/>
          <p:nvPr/>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目录样式4">
    <p:spTree>
      <p:nvGrpSpPr>
        <p:cNvPr id="1" name=""/>
        <p:cNvGrpSpPr/>
        <p:nvPr/>
      </p:nvGrpSpPr>
      <p:grpSpPr>
        <a:xfrm>
          <a:off x="0" y="0"/>
          <a:ext cx="0" cy="0"/>
          <a:chOff x="0" y="0"/>
          <a:chExt cx="0" cy="0"/>
        </a:xfrm>
      </p:grpSpPr>
      <p:sp>
        <p:nvSpPr>
          <p:cNvPr id="89" name="椭圆 88"/>
          <p:cNvSpPr/>
          <p:nvPr/>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fld>
            <a:endParaRPr lang="zh-CN" altLang="en-US"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fld id="{3A10E59F-8A18-44E6-8CC5-D777833598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fld id="{41457B4A-B115-48F9-8777-B145B160EAA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9"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7"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9"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9"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9"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8" Type="http://schemas.openxmlformats.org/officeDocument/2006/relationships/notesSlide" Target="../notesSlides/notesSlide2.xml"/><Relationship Id="rId17" Type="http://schemas.openxmlformats.org/officeDocument/2006/relationships/slideLayout" Target="../slideLayouts/slideLayout4.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3.xml"/><Relationship Id="rId7" Type="http://schemas.openxmlformats.org/officeDocument/2006/relationships/slide" Target="slide27.xml"/><Relationship Id="rId6" Type="http://schemas.openxmlformats.org/officeDocument/2006/relationships/image" Target="../media/image40.jpeg"/><Relationship Id="rId5" Type="http://schemas.openxmlformats.org/officeDocument/2006/relationships/slide" Target="slide25.xml"/><Relationship Id="rId4" Type="http://schemas.openxmlformats.org/officeDocument/2006/relationships/image" Target="../media/image39.jpeg"/><Relationship Id="rId3" Type="http://schemas.openxmlformats.org/officeDocument/2006/relationships/slide" Target="slide23.xml"/><Relationship Id="rId2" Type="http://schemas.openxmlformats.org/officeDocument/2006/relationships/image" Target="../media/image38.jpeg"/><Relationship Id="rId1" Type="http://schemas.openxmlformats.org/officeDocument/2006/relationships/slide" Target="slide21.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slide" Target="slide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slide" Target="slide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slide" Target="slide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3.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5.xml"/><Relationship Id="rId2" Type="http://schemas.openxmlformats.org/officeDocument/2006/relationships/image" Target="../media/image50.GIF"/><Relationship Id="rId1" Type="http://schemas.openxmlformats.org/officeDocument/2006/relationships/image" Target="../media/image4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218957"/>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54484"/>
            <a:ext cx="3714570" cy="348429"/>
          </a:xfrm>
          <a:prstGeom prst="rect">
            <a:avLst/>
          </a:prstGeom>
          <a:noFill/>
        </p:spPr>
        <p:txBody>
          <a:bodyPr wrap="square" lIns="0" tIns="0" rIns="0" bIns="0" rtlCol="0">
            <a:spAutoFit/>
          </a:bodyPr>
          <a:lstStyle/>
          <a:p>
            <a:pPr algn="l">
              <a:lnSpc>
                <a:spcPct val="120000"/>
              </a:lnSpc>
            </a:pP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丁瑶玲 网络空间安全学院</a:t>
            </a:r>
            <a:endParaRPr lang="zh-CN" altLang="en-US" sz="2000" spc="300" dirty="0">
              <a:solidFill>
                <a:schemeClr val="bg1">
                  <a:alpha val="90000"/>
                </a:schemeClr>
              </a:solidFill>
              <a:latin typeface="华文新魏" panose="02010800040101010101" pitchFamily="2" charset="-122"/>
              <a:ea typeface="华文新魏" panose="02010800040101010101" pitchFamily="2" charset="-122"/>
            </a:endParaRPr>
          </a:p>
        </p:txBody>
      </p:sp>
      <p:sp>
        <p:nvSpPr>
          <p:cNvPr id="22" name="文本框 21"/>
          <p:cNvSpPr txBox="1"/>
          <p:nvPr/>
        </p:nvSpPr>
        <p:spPr>
          <a:xfrm>
            <a:off x="1149487" y="5112604"/>
            <a:ext cx="3714570" cy="348429"/>
          </a:xfrm>
          <a:prstGeom prst="rect">
            <a:avLst/>
          </a:prstGeom>
          <a:noFill/>
        </p:spPr>
        <p:txBody>
          <a:bodyPr wrap="square" lIns="0" tIns="0" rIns="0" bIns="0" rtlCol="0">
            <a:spAutoFit/>
          </a:bodyPr>
          <a:lstStyle/>
          <a:p>
            <a:pPr algn="l">
              <a:lnSpc>
                <a:spcPct val="120000"/>
              </a:lnSpc>
            </a:pPr>
            <a:r>
              <a:rPr lang="en-US" altLang="zh-CN" sz="2000" spc="300" dirty="0">
                <a:solidFill>
                  <a:schemeClr val="bg1">
                    <a:alpha val="90000"/>
                  </a:schemeClr>
                </a:solidFill>
                <a:latin typeface="华文新魏" panose="02010800040101010101" pitchFamily="2" charset="-122"/>
                <a:ea typeface="华文新魏" panose="02010800040101010101" pitchFamily="2" charset="-122"/>
              </a:rPr>
              <a:t>2024</a:t>
            </a: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年春季</a:t>
            </a:r>
            <a:endParaRPr lang="zh-CN" altLang="en-US" sz="2000" spc="300" dirty="0">
              <a:solidFill>
                <a:schemeClr val="bg1">
                  <a:alpha val="90000"/>
                </a:schemeClr>
              </a:solidFill>
              <a:latin typeface="华文新魏" panose="02010800040101010101" pitchFamily="2" charset="-122"/>
              <a:ea typeface="华文新魏" panose="02010800040101010101" pitchFamily="2" charset="-122"/>
            </a:endParaRPr>
          </a:p>
        </p:txBody>
      </p:sp>
      <p:sp>
        <p:nvSpPr>
          <p:cNvPr id="24" name="文本框 23"/>
          <p:cNvSpPr txBox="1"/>
          <p:nvPr/>
        </p:nvSpPr>
        <p:spPr>
          <a:xfrm>
            <a:off x="660400" y="1505826"/>
            <a:ext cx="11089424" cy="2576988"/>
          </a:xfrm>
          <a:prstGeom prst="rect">
            <a:avLst/>
          </a:prstGeom>
          <a:noFill/>
        </p:spPr>
        <p:txBody>
          <a:bodyPr wrap="square" lIns="0" tIns="0" rIns="0" bIns="0" rtlCol="0">
            <a:spAutoFit/>
          </a:bodyPr>
          <a:lstStyle/>
          <a:p>
            <a:pPr>
              <a:lnSpc>
                <a:spcPct val="110000"/>
              </a:lnSpc>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endParaRPr lang="en-US" altLang="zh-CN" sz="4800" b="1" spc="300" dirty="0">
              <a:solidFill>
                <a:schemeClr val="bg1"/>
              </a:solidFill>
              <a:latin typeface="+mn-ea"/>
              <a:ea typeface="+mn-ea"/>
            </a:endParaRPr>
          </a:p>
          <a:p>
            <a:pPr algn="r">
              <a:lnSpc>
                <a:spcPct val="110000"/>
              </a:lnSpc>
            </a:pPr>
            <a:r>
              <a:rPr lang="zh-CN" altLang="en-US" sz="5400" b="1" spc="300" dirty="0">
                <a:solidFill>
                  <a:schemeClr val="bg1"/>
                </a:solidFill>
                <a:latin typeface="+mn-ea"/>
                <a:ea typeface="+mn-ea"/>
              </a:rPr>
              <a:t>第</a:t>
            </a:r>
            <a:r>
              <a:rPr lang="en-US" altLang="zh-CN" sz="5400" b="1" spc="300" dirty="0">
                <a:solidFill>
                  <a:schemeClr val="bg1"/>
                </a:solidFill>
                <a:latin typeface="+mn-ea"/>
                <a:ea typeface="+mn-ea"/>
              </a:rPr>
              <a:t>7</a:t>
            </a:r>
            <a:r>
              <a:rPr lang="zh-CN" altLang="en-US" sz="5400" b="1" spc="300" dirty="0">
                <a:solidFill>
                  <a:schemeClr val="bg1"/>
                </a:solidFill>
                <a:latin typeface="+mn-ea"/>
                <a:ea typeface="+mn-ea"/>
              </a:rPr>
              <a:t>章 基于寄存器、</a:t>
            </a:r>
            <a:r>
              <a:rPr lang="en-US" altLang="zh-CN" sz="5400" b="1" spc="300" dirty="0">
                <a:solidFill>
                  <a:schemeClr val="bg1"/>
                </a:solidFill>
                <a:latin typeface="+mn-ea"/>
                <a:ea typeface="+mn-ea"/>
              </a:rPr>
              <a:t>Cache</a:t>
            </a:r>
            <a:r>
              <a:rPr lang="zh-CN" altLang="en-US" sz="5400" b="1" spc="300" dirty="0">
                <a:solidFill>
                  <a:schemeClr val="bg1"/>
                </a:solidFill>
                <a:latin typeface="+mn-ea"/>
                <a:ea typeface="+mn-ea"/>
              </a:rPr>
              <a:t>、可信执行环境的密钥安全方案</a:t>
            </a:r>
            <a:endParaRPr lang="zh-CN" altLang="en-US" sz="5400" b="1" spc="300" dirty="0">
              <a:solidFill>
                <a:schemeClr val="bg1"/>
              </a:solidFill>
              <a:latin typeface="+mn-ea"/>
              <a:ea typeface="+mn-ea"/>
            </a:endParaRPr>
          </a:p>
        </p:txBody>
      </p:sp>
      <p:grpSp>
        <p:nvGrpSpPr>
          <p:cNvPr id="8" name="组合 7"/>
          <p:cNvGrpSpPr/>
          <p:nvPr/>
        </p:nvGrpSpPr>
        <p:grpSpPr>
          <a:xfrm>
            <a:off x="660400" y="5112604"/>
            <a:ext cx="324000" cy="324000"/>
            <a:chOff x="25383599" y="3276600"/>
            <a:chExt cx="523125" cy="523125"/>
          </a:xfrm>
          <a:solidFill>
            <a:schemeClr val="bg1"/>
          </a:solidFill>
        </p:grpSpPr>
        <p:sp>
          <p:nvSpPr>
            <p:cNvPr id="9" name="任意多边形: 形状 8"/>
            <p:cNvSpPr/>
            <p:nvPr/>
          </p:nvSpPr>
          <p:spPr>
            <a:xfrm>
              <a:off x="25383599" y="3276600"/>
              <a:ext cx="523125" cy="523125"/>
            </a:xfrm>
            <a:custGeom>
              <a:avLst/>
              <a:gdLst>
                <a:gd name="connsiteX0" fmla="*/ 269426 w 523125"/>
                <a:gd name="connsiteY0" fmla="*/ 0 h 523125"/>
                <a:gd name="connsiteX1" fmla="*/ 0 w 523125"/>
                <a:gd name="connsiteY1" fmla="*/ 269409 h 523125"/>
                <a:gd name="connsiteX2" fmla="*/ 269426 w 523125"/>
                <a:gd name="connsiteY2" fmla="*/ 538819 h 523125"/>
                <a:gd name="connsiteX3" fmla="*/ 538819 w 523125"/>
                <a:gd name="connsiteY3" fmla="*/ 269409 h 523125"/>
                <a:gd name="connsiteX4" fmla="*/ 269426 w 523125"/>
                <a:gd name="connsiteY4" fmla="*/ 0 h 523125"/>
                <a:gd name="connsiteX5" fmla="*/ 269426 w 523125"/>
                <a:gd name="connsiteY5" fmla="*/ 475605 h 523125"/>
                <a:gd name="connsiteX6" fmla="*/ 63180 w 523125"/>
                <a:gd name="connsiteY6" fmla="*/ 269409 h 523125"/>
                <a:gd name="connsiteX7" fmla="*/ 269426 w 523125"/>
                <a:gd name="connsiteY7" fmla="*/ 63197 h 523125"/>
                <a:gd name="connsiteX8" fmla="*/ 475639 w 523125"/>
                <a:gd name="connsiteY8" fmla="*/ 269409 h 523125"/>
                <a:gd name="connsiteX9" fmla="*/ 269426 w 523125"/>
                <a:gd name="connsiteY9"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125" h="523125">
                  <a:moveTo>
                    <a:pt x="269426" y="0"/>
                  </a:moveTo>
                  <a:cubicBezTo>
                    <a:pt x="120859" y="0"/>
                    <a:pt x="0" y="120859"/>
                    <a:pt x="0" y="269409"/>
                  </a:cubicBezTo>
                  <a:cubicBezTo>
                    <a:pt x="0" y="417960"/>
                    <a:pt x="120859" y="538819"/>
                    <a:pt x="269426" y="538819"/>
                  </a:cubicBezTo>
                  <a:cubicBezTo>
                    <a:pt x="417960" y="538819"/>
                    <a:pt x="538819" y="417960"/>
                    <a:pt x="538819" y="269409"/>
                  </a:cubicBezTo>
                  <a:cubicBezTo>
                    <a:pt x="538819" y="120859"/>
                    <a:pt x="417960" y="0"/>
                    <a:pt x="269426" y="0"/>
                  </a:cubicBezTo>
                  <a:close/>
                  <a:moveTo>
                    <a:pt x="269426" y="475605"/>
                  </a:moveTo>
                  <a:cubicBezTo>
                    <a:pt x="155689" y="475605"/>
                    <a:pt x="63180" y="383147"/>
                    <a:pt x="63180" y="269409"/>
                  </a:cubicBezTo>
                  <a:cubicBezTo>
                    <a:pt x="63180" y="155706"/>
                    <a:pt x="155689" y="63197"/>
                    <a:pt x="269426" y="63197"/>
                  </a:cubicBezTo>
                  <a:cubicBezTo>
                    <a:pt x="383113" y="63197"/>
                    <a:pt x="475639" y="155689"/>
                    <a:pt x="475639" y="269409"/>
                  </a:cubicBezTo>
                  <a:cubicBezTo>
                    <a:pt x="475639" y="383096"/>
                    <a:pt x="383113" y="475605"/>
                    <a:pt x="269426" y="475605"/>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p:cNvSpPr/>
            <p:nvPr/>
          </p:nvSpPr>
          <p:spPr>
            <a:xfrm>
              <a:off x="25636235" y="3360789"/>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p:cNvSpPr/>
            <p:nvPr/>
          </p:nvSpPr>
          <p:spPr>
            <a:xfrm>
              <a:off x="25636218" y="3695522"/>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p:cNvSpPr/>
            <p:nvPr/>
          </p:nvSpPr>
          <p:spPr>
            <a:xfrm>
              <a:off x="25803567" y="3528156"/>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p:cNvSpPr/>
            <p:nvPr/>
          </p:nvSpPr>
          <p:spPr>
            <a:xfrm>
              <a:off x="25468801" y="3528156"/>
              <a:ext cx="16875" cy="16875"/>
            </a:xfrm>
            <a:custGeom>
              <a:avLst/>
              <a:gdLst>
                <a:gd name="connsiteX0" fmla="*/ 33615 w 16875"/>
                <a:gd name="connsiteY0" fmla="*/ 16807 h 16875"/>
                <a:gd name="connsiteX1" fmla="*/ 16808 w 16875"/>
                <a:gd name="connsiteY1" fmla="*/ 33615 h 16875"/>
                <a:gd name="connsiteX2" fmla="*/ 0 w 16875"/>
                <a:gd name="connsiteY2" fmla="*/ 16807 h 16875"/>
                <a:gd name="connsiteX3" fmla="*/ 16808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8" y="33615"/>
                  </a:cubicBezTo>
                  <a:cubicBezTo>
                    <a:pt x="7525" y="33615"/>
                    <a:pt x="0" y="26090"/>
                    <a:pt x="0" y="16807"/>
                  </a:cubicBezTo>
                  <a:cubicBezTo>
                    <a:pt x="0" y="7525"/>
                    <a:pt x="7525" y="0"/>
                    <a:pt x="16808"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p:cNvSpPr/>
            <p:nvPr/>
          </p:nvSpPr>
          <p:spPr>
            <a:xfrm>
              <a:off x="25754562" y="3409845"/>
              <a:ext cx="16875" cy="16875"/>
            </a:xfrm>
            <a:custGeom>
              <a:avLst/>
              <a:gdLst>
                <a:gd name="connsiteX0" fmla="*/ 33548 w 16875"/>
                <a:gd name="connsiteY0" fmla="*/ 16774 h 16875"/>
                <a:gd name="connsiteX1" fmla="*/ 16774 w 16875"/>
                <a:gd name="connsiteY1" fmla="*/ 33548 h 16875"/>
                <a:gd name="connsiteX2" fmla="*/ 0 w 16875"/>
                <a:gd name="connsiteY2" fmla="*/ 16774 h 16875"/>
                <a:gd name="connsiteX3" fmla="*/ 16774 w 16875"/>
                <a:gd name="connsiteY3" fmla="*/ 0 h 16875"/>
                <a:gd name="connsiteX4" fmla="*/ 33548 w 16875"/>
                <a:gd name="connsiteY4" fmla="*/ 16774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48" y="16774"/>
                  </a:moveTo>
                  <a:cubicBezTo>
                    <a:pt x="33548" y="26038"/>
                    <a:pt x="26038" y="33548"/>
                    <a:pt x="16774" y="33548"/>
                  </a:cubicBezTo>
                  <a:cubicBezTo>
                    <a:pt x="7510" y="33548"/>
                    <a:pt x="0" y="26038"/>
                    <a:pt x="0" y="16774"/>
                  </a:cubicBezTo>
                  <a:cubicBezTo>
                    <a:pt x="0" y="7510"/>
                    <a:pt x="7510" y="0"/>
                    <a:pt x="16774" y="0"/>
                  </a:cubicBezTo>
                  <a:cubicBezTo>
                    <a:pt x="26038" y="0"/>
                    <a:pt x="33548" y="7510"/>
                    <a:pt x="33548" y="1677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7" name="任意多边形: 形状 16"/>
            <p:cNvSpPr/>
            <p:nvPr/>
          </p:nvSpPr>
          <p:spPr>
            <a:xfrm>
              <a:off x="25517857"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9" name="任意多边形: 形状 18"/>
            <p:cNvSpPr/>
            <p:nvPr/>
          </p:nvSpPr>
          <p:spPr>
            <a:xfrm>
              <a:off x="25754545"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0" name="任意多边形: 形状 19"/>
            <p:cNvSpPr/>
            <p:nvPr/>
          </p:nvSpPr>
          <p:spPr>
            <a:xfrm>
              <a:off x="25517857" y="3409828"/>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3" name="任意多边形: 形状 22"/>
            <p:cNvSpPr/>
            <p:nvPr/>
          </p:nvSpPr>
          <p:spPr>
            <a:xfrm>
              <a:off x="25606923" y="3422332"/>
              <a:ext cx="168750" cy="168750"/>
            </a:xfrm>
            <a:custGeom>
              <a:avLst/>
              <a:gdLst>
                <a:gd name="connsiteX0" fmla="*/ 160751 w 168750"/>
                <a:gd name="connsiteY0" fmla="*/ 107291 h 168750"/>
                <a:gd name="connsiteX1" fmla="*/ 88931 w 168750"/>
                <a:gd name="connsiteY1" fmla="*/ 107291 h 168750"/>
                <a:gd name="connsiteX2" fmla="*/ 67044 w 168750"/>
                <a:gd name="connsiteY2" fmla="*/ 82637 h 168750"/>
                <a:gd name="connsiteX3" fmla="*/ 67044 w 168750"/>
                <a:gd name="connsiteY3" fmla="*/ 21077 h 168750"/>
                <a:gd name="connsiteX4" fmla="*/ 46086 w 168750"/>
                <a:gd name="connsiteY4" fmla="*/ 0 h 168750"/>
                <a:gd name="connsiteX5" fmla="*/ 25110 w 168750"/>
                <a:gd name="connsiteY5" fmla="*/ 21077 h 168750"/>
                <a:gd name="connsiteX6" fmla="*/ 25110 w 168750"/>
                <a:gd name="connsiteY6" fmla="*/ 82603 h 168750"/>
                <a:gd name="connsiteX7" fmla="*/ 0 w 168750"/>
                <a:gd name="connsiteY7" fmla="*/ 123660 h 168750"/>
                <a:gd name="connsiteX8" fmla="*/ 46119 w 168750"/>
                <a:gd name="connsiteY8" fmla="*/ 170033 h 168750"/>
                <a:gd name="connsiteX9" fmla="*/ 84797 w 168750"/>
                <a:gd name="connsiteY9" fmla="*/ 149192 h 168750"/>
                <a:gd name="connsiteX10" fmla="*/ 160785 w 168750"/>
                <a:gd name="connsiteY10" fmla="*/ 149192 h 168750"/>
                <a:gd name="connsiteX11" fmla="*/ 181828 w 168750"/>
                <a:gd name="connsiteY11" fmla="*/ 128233 h 168750"/>
                <a:gd name="connsiteX12" fmla="*/ 160751 w 168750"/>
                <a:gd name="connsiteY12" fmla="*/ 107291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750" h="168750">
                  <a:moveTo>
                    <a:pt x="160751" y="107291"/>
                  </a:moveTo>
                  <a:lnTo>
                    <a:pt x="88931" y="107291"/>
                  </a:lnTo>
                  <a:cubicBezTo>
                    <a:pt x="84797" y="96120"/>
                    <a:pt x="76798" y="87716"/>
                    <a:pt x="67044" y="82637"/>
                  </a:cubicBezTo>
                  <a:lnTo>
                    <a:pt x="67044" y="21077"/>
                  </a:lnTo>
                  <a:cubicBezTo>
                    <a:pt x="67044" y="9433"/>
                    <a:pt x="57712" y="0"/>
                    <a:pt x="46086" y="0"/>
                  </a:cubicBezTo>
                  <a:cubicBezTo>
                    <a:pt x="34425" y="0"/>
                    <a:pt x="25110" y="9433"/>
                    <a:pt x="25110" y="21077"/>
                  </a:cubicBezTo>
                  <a:lnTo>
                    <a:pt x="25110" y="82603"/>
                  </a:lnTo>
                  <a:cubicBezTo>
                    <a:pt x="9754" y="90264"/>
                    <a:pt x="0" y="105773"/>
                    <a:pt x="0" y="123660"/>
                  </a:cubicBezTo>
                  <a:cubicBezTo>
                    <a:pt x="0" y="149124"/>
                    <a:pt x="20638" y="170033"/>
                    <a:pt x="46119" y="170033"/>
                  </a:cubicBezTo>
                  <a:cubicBezTo>
                    <a:pt x="62319" y="170033"/>
                    <a:pt x="76579" y="161781"/>
                    <a:pt x="84797" y="149192"/>
                  </a:cubicBezTo>
                  <a:lnTo>
                    <a:pt x="160785" y="149192"/>
                  </a:lnTo>
                  <a:cubicBezTo>
                    <a:pt x="172395" y="149192"/>
                    <a:pt x="181828" y="139894"/>
                    <a:pt x="181828" y="128233"/>
                  </a:cubicBezTo>
                  <a:cubicBezTo>
                    <a:pt x="181811" y="116623"/>
                    <a:pt x="172378" y="107291"/>
                    <a:pt x="160751" y="1072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基于寄存器的公钥密码算法实现方案</a:t>
            </a:r>
            <a:r>
              <a:rPr lang="en-US" altLang="zh-CN" dirty="0"/>
              <a:t>——</a:t>
            </a:r>
            <a:r>
              <a:rPr lang="zh-CN" altLang="en-US" dirty="0"/>
              <a:t>初始化</a:t>
            </a:r>
            <a:endParaRPr lang="zh-CN" altLang="en-US" dirty="0"/>
          </a:p>
        </p:txBody>
      </p:sp>
      <p:sp>
        <p:nvSpPr>
          <p:cNvPr id="9" name="ïṣḷiďê"/>
          <p:cNvSpPr txBox="1"/>
          <p:nvPr/>
        </p:nvSpPr>
        <p:spPr>
          <a:xfrm>
            <a:off x="7097105" y="1719347"/>
            <a:ext cx="4413885" cy="1261002"/>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公钥密码私钥及大量中间计算结果</a:t>
            </a:r>
            <a:r>
              <a:rPr lang="zh-CN" altLang="en-US" spc="100" dirty="0">
                <a:solidFill>
                  <a:schemeClr val="accent4">
                    <a:lumMod val="60000"/>
                    <a:lumOff val="40000"/>
                  </a:schemeClr>
                </a:solidFill>
              </a:rPr>
              <a:t>占用大量空间</a:t>
            </a:r>
            <a:r>
              <a:rPr lang="zh-CN" altLang="en-US" spc="100" dirty="0"/>
              <a:t>，不可能将私钥直接存放在特权寄存器中，采用</a:t>
            </a:r>
            <a:r>
              <a:rPr lang="zh-CN" altLang="en-US" spc="100" dirty="0">
                <a:solidFill>
                  <a:schemeClr val="accent4">
                    <a:lumMod val="60000"/>
                    <a:lumOff val="40000"/>
                  </a:schemeClr>
                </a:solidFill>
              </a:rPr>
              <a:t>“</a:t>
            </a:r>
            <a:r>
              <a:rPr lang="en-US" altLang="zh-CN" dirty="0">
                <a:solidFill>
                  <a:schemeClr val="accent4">
                    <a:lumMod val="60000"/>
                    <a:lumOff val="40000"/>
                  </a:schemeClr>
                </a:solidFill>
              </a:rPr>
              <a:t>AES</a:t>
            </a:r>
            <a:r>
              <a:rPr lang="zh-CN" altLang="en-US" spc="100" dirty="0">
                <a:solidFill>
                  <a:schemeClr val="accent4">
                    <a:lumMod val="60000"/>
                    <a:lumOff val="40000"/>
                  </a:schemeClr>
                </a:solidFill>
              </a:rPr>
              <a:t>主密钥</a:t>
            </a:r>
            <a:r>
              <a:rPr lang="en-US" altLang="zh-CN" spc="100" dirty="0">
                <a:solidFill>
                  <a:schemeClr val="accent4">
                    <a:lumMod val="60000"/>
                    <a:lumOff val="40000"/>
                  </a:schemeClr>
                </a:solidFill>
              </a:rPr>
              <a:t>-</a:t>
            </a:r>
            <a:r>
              <a:rPr lang="en-US" altLang="zh-CN" dirty="0">
                <a:solidFill>
                  <a:schemeClr val="accent4">
                    <a:lumMod val="60000"/>
                    <a:lumOff val="40000"/>
                  </a:schemeClr>
                </a:solidFill>
              </a:rPr>
              <a:t>RSA</a:t>
            </a:r>
            <a:r>
              <a:rPr lang="zh-CN" altLang="en-US" spc="100" dirty="0">
                <a:solidFill>
                  <a:schemeClr val="accent4">
                    <a:lumMod val="60000"/>
                    <a:lumOff val="40000"/>
                  </a:schemeClr>
                </a:solidFill>
              </a:rPr>
              <a:t>私钥”</a:t>
            </a:r>
            <a:r>
              <a:rPr lang="zh-CN" altLang="en-US" spc="100" dirty="0"/>
              <a:t>方式进行长期存储</a:t>
            </a:r>
            <a:endParaRPr lang="zh-CN" altLang="en-US" spc="100" dirty="0"/>
          </a:p>
        </p:txBody>
      </p:sp>
      <p:sp>
        <p:nvSpPr>
          <p:cNvPr id="10" name="îṣlîḍe">
            <a:hlinkClick r:id="" action="ppaction://noaction"/>
          </p:cNvPr>
          <p:cNvSpPr/>
          <p:nvPr/>
        </p:nvSpPr>
        <p:spPr>
          <a:xfrm>
            <a:off x="7722353" y="1290041"/>
            <a:ext cx="3002629" cy="446763"/>
          </a:xfrm>
          <a:prstGeom prst="rect">
            <a:avLst/>
          </a:prstGeom>
        </p:spPr>
        <p:txBody>
          <a:bodyPr wrap="square" anchor="ctr" anchorCtr="0">
            <a:normAutofit/>
          </a:bodyPr>
          <a:lstStyle/>
          <a:p>
            <a:pPr lvl="0"/>
            <a:r>
              <a:rPr lang="zh-CN" altLang="en-US" sz="2000" b="1" spc="100" dirty="0">
                <a:solidFill>
                  <a:schemeClr val="accent4"/>
                </a:solidFill>
              </a:rPr>
              <a:t>初始化</a:t>
            </a:r>
            <a:endParaRPr lang="zh-CN" altLang="en-US" sz="2000" b="1" spc="100" dirty="0">
              <a:solidFill>
                <a:schemeClr val="accent4"/>
              </a:solidFill>
            </a:endParaRPr>
          </a:p>
        </p:txBody>
      </p:sp>
      <p:grpSp>
        <p:nvGrpSpPr>
          <p:cNvPr id="138" name="组合 137"/>
          <p:cNvGrpSpPr/>
          <p:nvPr/>
        </p:nvGrpSpPr>
        <p:grpSpPr>
          <a:xfrm>
            <a:off x="319990" y="1376332"/>
            <a:ext cx="6331487" cy="4093915"/>
            <a:chOff x="319990" y="1376332"/>
            <a:chExt cx="6331487" cy="4093915"/>
          </a:xfrm>
        </p:grpSpPr>
        <p:sp>
          <p:nvSpPr>
            <p:cNvPr id="8" name="矩形: 圆角 7"/>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p:cNvGrpSpPr/>
            <p:nvPr/>
          </p:nvGrpSpPr>
          <p:grpSpPr>
            <a:xfrm>
              <a:off x="1500960" y="1401981"/>
              <a:ext cx="180000" cy="515719"/>
              <a:chOff x="1772667" y="1263943"/>
              <a:chExt cx="180000" cy="515719"/>
            </a:xfrm>
          </p:grpSpPr>
          <p:cxnSp>
            <p:nvCxnSpPr>
              <p:cNvPr id="32" name="直接连接符 3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p:cNvGrpSpPr/>
            <p:nvPr/>
          </p:nvGrpSpPr>
          <p:grpSpPr>
            <a:xfrm>
              <a:off x="2270171" y="1401981"/>
              <a:ext cx="180000" cy="515719"/>
              <a:chOff x="1772667" y="1263943"/>
              <a:chExt cx="180000" cy="515719"/>
            </a:xfrm>
          </p:grpSpPr>
          <p:cxnSp>
            <p:nvCxnSpPr>
              <p:cNvPr id="74" name="直接连接符 7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p:cNvGrpSpPr/>
            <p:nvPr/>
          </p:nvGrpSpPr>
          <p:grpSpPr>
            <a:xfrm>
              <a:off x="3039382" y="1401981"/>
              <a:ext cx="180000" cy="515719"/>
              <a:chOff x="1772667" y="1263943"/>
              <a:chExt cx="180000" cy="515719"/>
            </a:xfrm>
          </p:grpSpPr>
          <p:cxnSp>
            <p:nvCxnSpPr>
              <p:cNvPr id="77" name="直接连接符 7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p:cNvGrpSpPr/>
            <p:nvPr/>
          </p:nvGrpSpPr>
          <p:grpSpPr>
            <a:xfrm>
              <a:off x="3808593" y="1401981"/>
              <a:ext cx="180000" cy="515719"/>
              <a:chOff x="1772667" y="1263943"/>
              <a:chExt cx="180000" cy="515719"/>
            </a:xfrm>
          </p:grpSpPr>
          <p:cxnSp>
            <p:nvCxnSpPr>
              <p:cNvPr id="80" name="直接连接符 7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p:cNvGrpSpPr/>
            <p:nvPr/>
          </p:nvGrpSpPr>
          <p:grpSpPr>
            <a:xfrm>
              <a:off x="4577804" y="1401981"/>
              <a:ext cx="180000" cy="515719"/>
              <a:chOff x="1772667" y="1263943"/>
              <a:chExt cx="180000" cy="515719"/>
            </a:xfrm>
          </p:grpSpPr>
          <p:cxnSp>
            <p:nvCxnSpPr>
              <p:cNvPr id="83" name="直接连接符 8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p:cNvGrpSpPr/>
            <p:nvPr/>
          </p:nvGrpSpPr>
          <p:grpSpPr>
            <a:xfrm>
              <a:off x="5347015" y="1376332"/>
              <a:ext cx="180000" cy="515719"/>
              <a:chOff x="1772667" y="1263943"/>
              <a:chExt cx="180000" cy="515719"/>
            </a:xfrm>
          </p:grpSpPr>
          <p:cxnSp>
            <p:nvCxnSpPr>
              <p:cNvPr id="86" name="直接连接符 8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p:cNvGrpSpPr/>
            <p:nvPr/>
          </p:nvGrpSpPr>
          <p:grpSpPr>
            <a:xfrm flipV="1">
              <a:off x="1500960" y="4954528"/>
              <a:ext cx="180000" cy="515719"/>
              <a:chOff x="1772667" y="1263943"/>
              <a:chExt cx="180000" cy="515719"/>
            </a:xfrm>
          </p:grpSpPr>
          <p:cxnSp>
            <p:nvCxnSpPr>
              <p:cNvPr id="89" name="直接连接符 88"/>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p:cNvGrpSpPr/>
            <p:nvPr/>
          </p:nvGrpSpPr>
          <p:grpSpPr>
            <a:xfrm flipV="1">
              <a:off x="2270171" y="4954528"/>
              <a:ext cx="180000" cy="515719"/>
              <a:chOff x="1772667" y="1263943"/>
              <a:chExt cx="180000" cy="515719"/>
            </a:xfrm>
          </p:grpSpPr>
          <p:cxnSp>
            <p:nvCxnSpPr>
              <p:cNvPr id="92" name="直接连接符 9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p:cNvGrpSpPr/>
            <p:nvPr/>
          </p:nvGrpSpPr>
          <p:grpSpPr>
            <a:xfrm flipV="1">
              <a:off x="3039382" y="4954528"/>
              <a:ext cx="180000" cy="515719"/>
              <a:chOff x="1772667" y="1263943"/>
              <a:chExt cx="180000" cy="515719"/>
            </a:xfrm>
          </p:grpSpPr>
          <p:cxnSp>
            <p:nvCxnSpPr>
              <p:cNvPr id="95" name="直接连接符 94"/>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p:cNvGrpSpPr/>
            <p:nvPr/>
          </p:nvGrpSpPr>
          <p:grpSpPr>
            <a:xfrm flipV="1">
              <a:off x="3808593" y="4954528"/>
              <a:ext cx="180000" cy="515719"/>
              <a:chOff x="1772667" y="1263943"/>
              <a:chExt cx="180000" cy="515719"/>
            </a:xfrm>
          </p:grpSpPr>
          <p:cxnSp>
            <p:nvCxnSpPr>
              <p:cNvPr id="98" name="直接连接符 9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p:cNvGrpSpPr/>
            <p:nvPr/>
          </p:nvGrpSpPr>
          <p:grpSpPr>
            <a:xfrm flipV="1">
              <a:off x="4577804" y="4954528"/>
              <a:ext cx="180000" cy="515719"/>
              <a:chOff x="1772667" y="1263943"/>
              <a:chExt cx="180000" cy="515719"/>
            </a:xfrm>
          </p:grpSpPr>
          <p:cxnSp>
            <p:nvCxnSpPr>
              <p:cNvPr id="101" name="直接连接符 100"/>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p:cNvGrpSpPr/>
            <p:nvPr/>
          </p:nvGrpSpPr>
          <p:grpSpPr>
            <a:xfrm flipV="1">
              <a:off x="5347014" y="4954528"/>
              <a:ext cx="180000" cy="515719"/>
              <a:chOff x="1772667" y="1263943"/>
              <a:chExt cx="180000" cy="515719"/>
            </a:xfrm>
          </p:grpSpPr>
          <p:cxnSp>
            <p:nvCxnSpPr>
              <p:cNvPr id="104" name="直接连接符 10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p:cNvGrpSpPr/>
            <p:nvPr/>
          </p:nvGrpSpPr>
          <p:grpSpPr>
            <a:xfrm rot="5400000">
              <a:off x="-665967" y="3171229"/>
              <a:ext cx="2487633" cy="515719"/>
              <a:chOff x="1653360" y="5106928"/>
              <a:chExt cx="2487633" cy="515719"/>
            </a:xfrm>
          </p:grpSpPr>
          <p:grpSp>
            <p:nvGrpSpPr>
              <p:cNvPr id="106" name="组合 105"/>
              <p:cNvGrpSpPr/>
              <p:nvPr/>
            </p:nvGrpSpPr>
            <p:grpSpPr>
              <a:xfrm flipV="1">
                <a:off x="1653360" y="5106928"/>
                <a:ext cx="180000" cy="515719"/>
                <a:chOff x="1772667" y="1263943"/>
                <a:chExt cx="180000" cy="515719"/>
              </a:xfrm>
            </p:grpSpPr>
            <p:cxnSp>
              <p:nvCxnSpPr>
                <p:cNvPr id="107" name="直接连接符 10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p:cNvGrpSpPr/>
              <p:nvPr/>
            </p:nvGrpSpPr>
            <p:grpSpPr>
              <a:xfrm flipV="1">
                <a:off x="2422571" y="5106928"/>
                <a:ext cx="180000" cy="515719"/>
                <a:chOff x="1772667" y="1263943"/>
                <a:chExt cx="180000" cy="515719"/>
              </a:xfrm>
            </p:grpSpPr>
            <p:cxnSp>
              <p:nvCxnSpPr>
                <p:cNvPr id="110" name="直接连接符 10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p:cNvGrpSpPr/>
              <p:nvPr/>
            </p:nvGrpSpPr>
            <p:grpSpPr>
              <a:xfrm flipV="1">
                <a:off x="3191782" y="5106928"/>
                <a:ext cx="180000" cy="515719"/>
                <a:chOff x="1772667" y="1263943"/>
                <a:chExt cx="180000" cy="515719"/>
              </a:xfrm>
            </p:grpSpPr>
            <p:cxnSp>
              <p:nvCxnSpPr>
                <p:cNvPr id="113" name="直接连接符 11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p:cNvGrpSpPr/>
              <p:nvPr/>
            </p:nvGrpSpPr>
            <p:grpSpPr>
              <a:xfrm flipV="1">
                <a:off x="3960993" y="5106928"/>
                <a:ext cx="180000" cy="515719"/>
                <a:chOff x="1772667" y="1263943"/>
                <a:chExt cx="180000" cy="515719"/>
              </a:xfrm>
            </p:grpSpPr>
            <p:cxnSp>
              <p:nvCxnSpPr>
                <p:cNvPr id="116" name="直接连接符 11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p:cNvGrpSpPr/>
            <p:nvPr/>
          </p:nvGrpSpPr>
          <p:grpSpPr>
            <a:xfrm rot="16200000" flipH="1">
              <a:off x="5149801" y="3202979"/>
              <a:ext cx="2487633" cy="515719"/>
              <a:chOff x="1653360" y="5106928"/>
              <a:chExt cx="2487633" cy="515719"/>
            </a:xfrm>
          </p:grpSpPr>
          <p:grpSp>
            <p:nvGrpSpPr>
              <p:cNvPr id="120" name="组合 119"/>
              <p:cNvGrpSpPr/>
              <p:nvPr/>
            </p:nvGrpSpPr>
            <p:grpSpPr>
              <a:xfrm flipV="1">
                <a:off x="1653360" y="5106928"/>
                <a:ext cx="180000" cy="515719"/>
                <a:chOff x="1772667" y="1263943"/>
                <a:chExt cx="180000" cy="515719"/>
              </a:xfrm>
            </p:grpSpPr>
            <p:cxnSp>
              <p:nvCxnSpPr>
                <p:cNvPr id="130" name="直接连接符 12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p:cNvGrpSpPr/>
              <p:nvPr/>
            </p:nvGrpSpPr>
            <p:grpSpPr>
              <a:xfrm flipV="1">
                <a:off x="2422571" y="5106928"/>
                <a:ext cx="180000" cy="515719"/>
                <a:chOff x="1772667" y="1263943"/>
                <a:chExt cx="180000" cy="515719"/>
              </a:xfrm>
            </p:grpSpPr>
            <p:cxnSp>
              <p:nvCxnSpPr>
                <p:cNvPr id="128" name="直接连接符 12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p:cNvGrpSpPr/>
              <p:nvPr/>
            </p:nvGrpSpPr>
            <p:grpSpPr>
              <a:xfrm flipV="1">
                <a:off x="3191782" y="5106928"/>
                <a:ext cx="180000" cy="515719"/>
                <a:chOff x="1772667" y="1263943"/>
                <a:chExt cx="180000" cy="515719"/>
              </a:xfrm>
            </p:grpSpPr>
            <p:cxnSp>
              <p:nvCxnSpPr>
                <p:cNvPr id="126" name="直接连接符 12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p:cNvGrpSpPr/>
              <p:nvPr/>
            </p:nvGrpSpPr>
            <p:grpSpPr>
              <a:xfrm flipV="1">
                <a:off x="3960993" y="5106928"/>
                <a:ext cx="180000" cy="515719"/>
                <a:chOff x="1772667" y="1263943"/>
                <a:chExt cx="180000" cy="515719"/>
              </a:xfrm>
            </p:grpSpPr>
            <p:cxnSp>
              <p:nvCxnSpPr>
                <p:cNvPr id="124" name="直接连接符 12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sp>
        <p:nvSpPr>
          <p:cNvPr id="140" name="ïṣḷiďê"/>
          <p:cNvSpPr txBox="1"/>
          <p:nvPr/>
        </p:nvSpPr>
        <p:spPr>
          <a:xfrm>
            <a:off x="7130324" y="3545278"/>
            <a:ext cx="4413885" cy="918292"/>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加密的</a:t>
            </a:r>
            <a:r>
              <a:rPr lang="en-US" altLang="zh-CN" dirty="0">
                <a:solidFill>
                  <a:schemeClr val="accent4">
                    <a:lumMod val="60000"/>
                    <a:lumOff val="40000"/>
                  </a:schemeClr>
                </a:solidFill>
              </a:rPr>
              <a:t>RSA</a:t>
            </a:r>
            <a:r>
              <a:rPr lang="zh-CN" altLang="en-US" spc="100" dirty="0">
                <a:solidFill>
                  <a:schemeClr val="accent4">
                    <a:lumMod val="60000"/>
                    <a:lumOff val="40000"/>
                  </a:schemeClr>
                </a:solidFill>
              </a:rPr>
              <a:t>私钥</a:t>
            </a:r>
            <a:r>
              <a:rPr lang="zh-CN" altLang="en-US" spc="100" dirty="0"/>
              <a:t>存储在内存、硬盘或其他</a:t>
            </a:r>
            <a:r>
              <a:rPr lang="zh-CN" altLang="en-US" spc="100" dirty="0">
                <a:solidFill>
                  <a:schemeClr val="accent4">
                    <a:lumMod val="60000"/>
                    <a:lumOff val="40000"/>
                  </a:schemeClr>
                </a:solidFill>
              </a:rPr>
              <a:t>外部存储介质</a:t>
            </a:r>
            <a:r>
              <a:rPr lang="zh-CN" altLang="en-US" spc="100" dirty="0"/>
              <a:t>中</a:t>
            </a:r>
            <a:endParaRPr lang="zh-CN" altLang="en-US" spc="100" dirty="0"/>
          </a:p>
        </p:txBody>
      </p:sp>
      <p:grpSp>
        <p:nvGrpSpPr>
          <p:cNvPr id="4" name="组合 3"/>
          <p:cNvGrpSpPr/>
          <p:nvPr/>
        </p:nvGrpSpPr>
        <p:grpSpPr>
          <a:xfrm>
            <a:off x="932210" y="850863"/>
            <a:ext cx="2303317" cy="5459504"/>
            <a:chOff x="932210" y="850863"/>
            <a:chExt cx="2303317" cy="5459504"/>
          </a:xfrm>
        </p:grpSpPr>
        <p:grpSp>
          <p:nvGrpSpPr>
            <p:cNvPr id="133" name="组合 132"/>
            <p:cNvGrpSpPr/>
            <p:nvPr/>
          </p:nvGrpSpPr>
          <p:grpSpPr>
            <a:xfrm>
              <a:off x="1382986" y="2431104"/>
              <a:ext cx="1554188" cy="613380"/>
              <a:chOff x="8171731" y="6187959"/>
              <a:chExt cx="1554188" cy="613380"/>
            </a:xfrm>
            <a:solidFill>
              <a:srgbClr val="92D050"/>
            </a:solidFill>
          </p:grpSpPr>
          <p:sp>
            <p:nvSpPr>
              <p:cNvPr id="135" name="矩形 134"/>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grpSp>
          <p:nvGrpSpPr>
            <p:cNvPr id="141" name="组合 140"/>
            <p:cNvGrpSpPr/>
            <p:nvPr/>
          </p:nvGrpSpPr>
          <p:grpSpPr>
            <a:xfrm>
              <a:off x="1149349" y="3657600"/>
              <a:ext cx="2043597" cy="2652767"/>
              <a:chOff x="1149349" y="3657600"/>
              <a:chExt cx="2043597" cy="2652767"/>
            </a:xfrm>
          </p:grpSpPr>
          <p:grpSp>
            <p:nvGrpSpPr>
              <p:cNvPr id="142" name="组合 141"/>
              <p:cNvGrpSpPr/>
              <p:nvPr/>
            </p:nvGrpSpPr>
            <p:grpSpPr>
              <a:xfrm>
                <a:off x="1149349" y="5557885"/>
                <a:ext cx="2043597" cy="752482"/>
                <a:chOff x="1149349" y="5557885"/>
                <a:chExt cx="2043597" cy="752482"/>
              </a:xfrm>
            </p:grpSpPr>
            <p:pic>
              <p:nvPicPr>
                <p:cNvPr id="146" name="图片 1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47" name="îṣlîḍe">
                  <a:hlinkClick r:id="" action="ppaction://noaction"/>
                </p:cNvPr>
                <p:cNvSpPr/>
                <p:nvPr/>
              </p:nvSpPr>
              <p:spPr>
                <a:xfrm>
                  <a:off x="1901831" y="5870262"/>
                  <a:ext cx="1291115" cy="407529"/>
                </a:xfrm>
                <a:prstGeom prst="rect">
                  <a:avLst/>
                </a:prstGeom>
                <a:solidFill>
                  <a:srgbClr val="B3404A"/>
                </a:solidFill>
                <a:ln w="28575">
                  <a:solidFill>
                    <a:srgbClr val="B3404A"/>
                  </a:solidFill>
                </a:ln>
              </p:spPr>
              <p:txBody>
                <a:bodyPr wrap="square" anchor="ctr" anchorCtr="0">
                  <a:normAutofit/>
                </a:bodyPr>
                <a:lstStyle/>
                <a:p>
                  <a:pPr lvl="0" algn="ctr"/>
                  <a:r>
                    <a:rPr lang="zh-CN" altLang="en-US" b="1" dirty="0">
                      <a:solidFill>
                        <a:schemeClr val="bg1"/>
                      </a:solidFill>
                    </a:rPr>
                    <a:t>用户进程</a:t>
                  </a:r>
                  <a:endParaRPr lang="en-US" altLang="zh-CN" b="1" dirty="0">
                    <a:solidFill>
                      <a:schemeClr val="bg1"/>
                    </a:solidFill>
                  </a:endParaRPr>
                </a:p>
              </p:txBody>
            </p:sp>
          </p:grpSp>
          <p:grpSp>
            <p:nvGrpSpPr>
              <p:cNvPr id="143" name="组合 142"/>
              <p:cNvGrpSpPr/>
              <p:nvPr/>
            </p:nvGrpSpPr>
            <p:grpSpPr>
              <a:xfrm>
                <a:off x="1749121" y="3657600"/>
                <a:ext cx="669497" cy="2207571"/>
                <a:chOff x="1749121" y="3657600"/>
                <a:chExt cx="669497" cy="2207571"/>
              </a:xfrm>
            </p:grpSpPr>
            <p:cxnSp>
              <p:nvCxnSpPr>
                <p:cNvPr id="144" name="直接箭头连接符 143"/>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145" name="乘号 144"/>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55" name="组合 154"/>
            <p:cNvGrpSpPr/>
            <p:nvPr/>
          </p:nvGrpSpPr>
          <p:grpSpPr>
            <a:xfrm>
              <a:off x="932210" y="850863"/>
              <a:ext cx="2303317" cy="1531378"/>
              <a:chOff x="932210" y="850863"/>
              <a:chExt cx="2303317" cy="1531378"/>
            </a:xfrm>
          </p:grpSpPr>
          <p:sp>
            <p:nvSpPr>
              <p:cNvPr id="152" name="îṣlîḍe">
                <a:hlinkClick r:id="" action="ppaction://noaction"/>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r>
                  <a:rPr lang="en-US" altLang="zh-CN" b="1" dirty="0">
                    <a:solidFill>
                      <a:schemeClr val="bg1"/>
                    </a:solidFill>
                  </a:rPr>
                  <a:t>password</a:t>
                </a:r>
                <a:r>
                  <a:rPr lang="zh-CN" altLang="en-US" b="1" dirty="0">
                    <a:solidFill>
                      <a:schemeClr val="bg1"/>
                    </a:solidFill>
                  </a:rPr>
                  <a:t>）</a:t>
                </a:r>
                <a:endParaRPr lang="en-US" altLang="zh-CN" b="1" dirty="0">
                  <a:solidFill>
                    <a:schemeClr val="bg1"/>
                  </a:solidFill>
                </a:endParaRPr>
              </a:p>
            </p:txBody>
          </p:sp>
          <p:cxnSp>
            <p:nvCxnSpPr>
              <p:cNvPr id="153" name="直接箭头连接符 152"/>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51" name="îṣlîḍe">
              <a:hlinkClick r:id="" action="ppaction://noaction"/>
            </p:cNvPr>
            <p:cNvSpPr/>
            <p:nvPr/>
          </p:nvSpPr>
          <p:spPr>
            <a:xfrm>
              <a:off x="1421573" y="2394706"/>
              <a:ext cx="1447412" cy="671231"/>
            </a:xfrm>
            <a:prstGeom prst="rect">
              <a:avLst/>
            </a:prstGeom>
          </p:spPr>
          <p:txBody>
            <a:bodyPr wrap="square" anchor="ctr" anchorCtr="0">
              <a:normAutofit/>
            </a:bodyPr>
            <a:lstStyle/>
            <a:p>
              <a:pPr lvl="0"/>
              <a:r>
                <a:rPr lang="en-US" altLang="zh-CN" sz="2000" b="1" dirty="0">
                  <a:solidFill>
                    <a:schemeClr val="bg1"/>
                  </a:solidFill>
                </a:rPr>
                <a:t>AES</a:t>
              </a:r>
              <a:r>
                <a:rPr lang="zh-CN" altLang="en-US" sz="2000" b="1" dirty="0">
                  <a:solidFill>
                    <a:schemeClr val="bg1"/>
                  </a:solidFill>
                </a:rPr>
                <a:t>主密钥</a:t>
              </a:r>
              <a:endParaRPr lang="en-US" altLang="zh-CN" sz="2000" b="1" dirty="0">
                <a:solidFill>
                  <a:schemeClr val="bg1"/>
                </a:solidFill>
              </a:endParaRPr>
            </a:p>
          </p:txBody>
        </p:sp>
      </p:grpSp>
      <p:sp>
        <p:nvSpPr>
          <p:cNvPr id="175" name="îṣlîḍe">
            <a:hlinkClick r:id="" action="ppaction://noaction"/>
          </p:cNvPr>
          <p:cNvSpPr/>
          <p:nvPr/>
        </p:nvSpPr>
        <p:spPr>
          <a:xfrm>
            <a:off x="3754631" y="853481"/>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加密的</a:t>
            </a:r>
            <a:r>
              <a:rPr lang="en-US" altLang="zh-CN" b="1" dirty="0">
                <a:solidFill>
                  <a:schemeClr val="bg1"/>
                </a:solidFill>
              </a:rPr>
              <a:t>RSA</a:t>
            </a:r>
            <a:r>
              <a:rPr lang="zh-CN" altLang="en-US" b="1" dirty="0">
                <a:solidFill>
                  <a:schemeClr val="bg1"/>
                </a:solidFill>
              </a:rPr>
              <a:t>密钥</a:t>
            </a:r>
            <a:endParaRPr lang="en-US" altLang="zh-CN" b="1" dirty="0">
              <a:solidFill>
                <a:schemeClr val="bg1"/>
              </a:solidFill>
            </a:endParaRPr>
          </a:p>
        </p:txBody>
      </p:sp>
      <p:grpSp>
        <p:nvGrpSpPr>
          <p:cNvPr id="5" name="组合 4"/>
          <p:cNvGrpSpPr/>
          <p:nvPr/>
        </p:nvGrpSpPr>
        <p:grpSpPr>
          <a:xfrm>
            <a:off x="2477796" y="2396969"/>
            <a:ext cx="3188233" cy="646256"/>
            <a:chOff x="2477796" y="2396969"/>
            <a:chExt cx="3188233" cy="646256"/>
          </a:xfrm>
        </p:grpSpPr>
        <p:grpSp>
          <p:nvGrpSpPr>
            <p:cNvPr id="178" name="组合 177"/>
            <p:cNvGrpSpPr/>
            <p:nvPr/>
          </p:nvGrpSpPr>
          <p:grpSpPr>
            <a:xfrm>
              <a:off x="4042179" y="2428226"/>
              <a:ext cx="1554188" cy="613380"/>
              <a:chOff x="8171731" y="6187959"/>
              <a:chExt cx="1554188" cy="613380"/>
            </a:xfrm>
            <a:solidFill>
              <a:srgbClr val="92D050"/>
            </a:solidFill>
          </p:grpSpPr>
          <p:sp>
            <p:nvSpPr>
              <p:cNvPr id="179" name="矩形 178"/>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80" name="矩形 179"/>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81" name="矩形 180"/>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grpSp>
          <p:nvGrpSpPr>
            <p:cNvPr id="183" name="组合 182"/>
            <p:cNvGrpSpPr/>
            <p:nvPr/>
          </p:nvGrpSpPr>
          <p:grpSpPr>
            <a:xfrm>
              <a:off x="2477796" y="2429845"/>
              <a:ext cx="1554188" cy="613380"/>
              <a:chOff x="8171731" y="6181609"/>
              <a:chExt cx="1554188" cy="613380"/>
            </a:xfrm>
            <a:solidFill>
              <a:srgbClr val="92D050"/>
            </a:solidFill>
          </p:grpSpPr>
          <p:sp>
            <p:nvSpPr>
              <p:cNvPr id="184" name="矩形 183"/>
              <p:cNvSpPr/>
              <p:nvPr/>
            </p:nvSpPr>
            <p:spPr>
              <a:xfrm>
                <a:off x="8171731" y="618160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85" name="矩形 184"/>
              <p:cNvSpPr/>
              <p:nvPr/>
            </p:nvSpPr>
            <p:spPr>
              <a:xfrm>
                <a:off x="8690577" y="618160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86" name="矩形 185"/>
              <p:cNvSpPr/>
              <p:nvPr/>
            </p:nvSpPr>
            <p:spPr>
              <a:xfrm>
                <a:off x="9207074" y="618160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82" name="îṣlîḍe">
              <a:hlinkClick r:id="" action="ppaction://noaction"/>
            </p:cNvPr>
            <p:cNvSpPr/>
            <p:nvPr/>
          </p:nvSpPr>
          <p:spPr>
            <a:xfrm>
              <a:off x="3442269" y="2396969"/>
              <a:ext cx="2223760" cy="641578"/>
            </a:xfrm>
            <a:prstGeom prst="rect">
              <a:avLst/>
            </a:prstGeom>
          </p:spPr>
          <p:txBody>
            <a:bodyPr wrap="square" anchor="ctr" anchorCtr="0">
              <a:normAutofit/>
            </a:bodyPr>
            <a:lstStyle/>
            <a:p>
              <a:pPr lvl="0"/>
              <a:r>
                <a:rPr lang="en-US" altLang="zh-CN" sz="2000" b="1" dirty="0">
                  <a:solidFill>
                    <a:schemeClr val="bg1"/>
                  </a:solidFill>
                </a:rPr>
                <a:t>RSA</a:t>
              </a:r>
              <a:r>
                <a:rPr lang="zh-CN" altLang="en-US" sz="2000" b="1" dirty="0">
                  <a:solidFill>
                    <a:schemeClr val="bg1"/>
                  </a:solidFill>
                </a:rPr>
                <a:t>私钥</a:t>
              </a:r>
              <a:endParaRPr lang="en-US" altLang="zh-CN" sz="2000" b="1" dirty="0">
                <a:solidFill>
                  <a:schemeClr val="bg1"/>
                </a:solidFill>
              </a:endParaRPr>
            </a:p>
          </p:txBody>
        </p:sp>
      </p:grpSp>
      <p:sp>
        <p:nvSpPr>
          <p:cNvPr id="187" name="ïṣḷiďê"/>
          <p:cNvSpPr txBox="1"/>
          <p:nvPr/>
        </p:nvSpPr>
        <p:spPr>
          <a:xfrm>
            <a:off x="7130416" y="4598214"/>
            <a:ext cx="4413885" cy="946764"/>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口令派生的</a:t>
            </a:r>
            <a:r>
              <a:rPr lang="en-US" altLang="zh-CN" dirty="0">
                <a:solidFill>
                  <a:schemeClr val="accent4">
                    <a:lumMod val="60000"/>
                    <a:lumOff val="40000"/>
                  </a:schemeClr>
                </a:solidFill>
              </a:rPr>
              <a:t>AES</a:t>
            </a:r>
            <a:r>
              <a:rPr lang="zh-CN" altLang="en-US" spc="100" dirty="0">
                <a:solidFill>
                  <a:schemeClr val="accent4">
                    <a:lumMod val="60000"/>
                    <a:lumOff val="40000"/>
                  </a:schemeClr>
                </a:solidFill>
              </a:rPr>
              <a:t>主密钥</a:t>
            </a:r>
            <a:r>
              <a:rPr lang="zh-CN" altLang="en-US" spc="100" dirty="0"/>
              <a:t>安全存储在</a:t>
            </a:r>
            <a:r>
              <a:rPr lang="zh-CN" altLang="en-US" spc="100" dirty="0">
                <a:solidFill>
                  <a:schemeClr val="accent4">
                    <a:lumMod val="60000"/>
                    <a:lumOff val="40000"/>
                  </a:schemeClr>
                </a:solidFill>
              </a:rPr>
              <a:t>特权寄存器</a:t>
            </a:r>
            <a:r>
              <a:rPr lang="zh-CN" altLang="en-US" spc="100" dirty="0"/>
              <a:t>中</a:t>
            </a:r>
            <a:endParaRPr lang="zh-CN" altLang="en-US" spc="100" dirty="0"/>
          </a:p>
        </p:txBody>
      </p:sp>
      <p:sp>
        <p:nvSpPr>
          <p:cNvPr id="188" name="Freeform 68"/>
          <p:cNvSpPr>
            <a:spLocks noChangeAspect="1" noEditPoints="1"/>
          </p:cNvSpPr>
          <p:nvPr/>
        </p:nvSpPr>
        <p:spPr bwMode="auto">
          <a:xfrm>
            <a:off x="7206098" y="1300056"/>
            <a:ext cx="480132" cy="480132"/>
          </a:xfrm>
          <a:custGeom>
            <a:avLst/>
            <a:gdLst>
              <a:gd name="T0" fmla="*/ 126 w 164"/>
              <a:gd name="T1" fmla="*/ 96 h 164"/>
              <a:gd name="T2" fmla="*/ 124 w 164"/>
              <a:gd name="T3" fmla="*/ 111 h 164"/>
              <a:gd name="T4" fmla="*/ 113 w 164"/>
              <a:gd name="T5" fmla="*/ 113 h 164"/>
              <a:gd name="T6" fmla="*/ 118 w 164"/>
              <a:gd name="T7" fmla="*/ 96 h 164"/>
              <a:gd name="T8" fmla="*/ 105 w 164"/>
              <a:gd name="T9" fmla="*/ 59 h 164"/>
              <a:gd name="T10" fmla="*/ 74 w 164"/>
              <a:gd name="T11" fmla="*/ 57 h 164"/>
              <a:gd name="T12" fmla="*/ 64 w 164"/>
              <a:gd name="T13" fmla="*/ 64 h 164"/>
              <a:gd name="T14" fmla="*/ 68 w 164"/>
              <a:gd name="T15" fmla="*/ 47 h 164"/>
              <a:gd name="T16" fmla="*/ 56 w 164"/>
              <a:gd name="T17" fmla="*/ 9 h 164"/>
              <a:gd name="T18" fmla="*/ 30 w 164"/>
              <a:gd name="T19" fmla="*/ 12 h 164"/>
              <a:gd name="T20" fmla="*/ 14 w 164"/>
              <a:gd name="T21" fmla="*/ 40 h 164"/>
              <a:gd name="T22" fmla="*/ 0 w 164"/>
              <a:gd name="T23" fmla="*/ 41 h 164"/>
              <a:gd name="T24" fmla="*/ 38 w 164"/>
              <a:gd name="T25" fmla="*/ 68 h 164"/>
              <a:gd name="T26" fmla="*/ 40 w 164"/>
              <a:gd name="T27" fmla="*/ 53 h 164"/>
              <a:gd name="T28" fmla="*/ 51 w 164"/>
              <a:gd name="T29" fmla="*/ 50 h 164"/>
              <a:gd name="T30" fmla="*/ 47 w 164"/>
              <a:gd name="T31" fmla="*/ 68 h 164"/>
              <a:gd name="T32" fmla="*/ 87 w 164"/>
              <a:gd name="T33" fmla="*/ 117 h 164"/>
              <a:gd name="T34" fmla="*/ 102 w 164"/>
              <a:gd name="T35" fmla="*/ 94 h 164"/>
              <a:gd name="T36" fmla="*/ 100 w 164"/>
              <a:gd name="T37" fmla="*/ 100 h 164"/>
              <a:gd name="T38" fmla="*/ 96 w 164"/>
              <a:gd name="T39" fmla="*/ 117 h 164"/>
              <a:gd name="T40" fmla="*/ 122 w 164"/>
              <a:gd name="T41" fmla="*/ 164 h 164"/>
              <a:gd name="T42" fmla="*/ 124 w 164"/>
              <a:gd name="T43" fmla="*/ 150 h 164"/>
              <a:gd name="T44" fmla="*/ 152 w 164"/>
              <a:gd name="T45" fmla="*/ 134 h 164"/>
              <a:gd name="T46" fmla="*/ 155 w 164"/>
              <a:gd name="T47" fmla="*/ 108 h 164"/>
              <a:gd name="T48" fmla="*/ 20 w 164"/>
              <a:gd name="T49" fmla="*/ 48 h 164"/>
              <a:gd name="T50" fmla="*/ 52 w 164"/>
              <a:gd name="T51" fmla="*/ 28 h 164"/>
              <a:gd name="T52" fmla="*/ 62 w 164"/>
              <a:gd name="T53" fmla="*/ 83 h 164"/>
              <a:gd name="T54" fmla="*/ 92 w 164"/>
              <a:gd name="T55" fmla="*/ 65 h 164"/>
              <a:gd name="T56" fmla="*/ 62 w 164"/>
              <a:gd name="T57" fmla="*/ 83 h 164"/>
              <a:gd name="T58" fmla="*/ 72 w 164"/>
              <a:gd name="T59" fmla="*/ 99 h 164"/>
              <a:gd name="T60" fmla="*/ 102 w 164"/>
              <a:gd name="T61" fmla="*/ 81 h 164"/>
              <a:gd name="T62" fmla="*/ 116 w 164"/>
              <a:gd name="T63" fmla="*/ 144 h 164"/>
              <a:gd name="T64" fmla="*/ 136 w 164"/>
              <a:gd name="T65" fmla="*/ 112 h 164"/>
              <a:gd name="T66" fmla="*/ 116 w 164"/>
              <a:gd name="T67" fmla="*/ 14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55" y="108"/>
                </a:moveTo>
                <a:cubicBezTo>
                  <a:pt x="147" y="100"/>
                  <a:pt x="137" y="97"/>
                  <a:pt x="126" y="96"/>
                </a:cubicBezTo>
                <a:cubicBezTo>
                  <a:pt x="123" y="111"/>
                  <a:pt x="123" y="111"/>
                  <a:pt x="123" y="111"/>
                </a:cubicBezTo>
                <a:cubicBezTo>
                  <a:pt x="123" y="111"/>
                  <a:pt x="124" y="111"/>
                  <a:pt x="124" y="111"/>
                </a:cubicBezTo>
                <a:cubicBezTo>
                  <a:pt x="111" y="124"/>
                  <a:pt x="111" y="124"/>
                  <a:pt x="111" y="124"/>
                </a:cubicBezTo>
                <a:cubicBezTo>
                  <a:pt x="111" y="120"/>
                  <a:pt x="112" y="117"/>
                  <a:pt x="113" y="113"/>
                </a:cubicBezTo>
                <a:cubicBezTo>
                  <a:pt x="113" y="113"/>
                  <a:pt x="114" y="113"/>
                  <a:pt x="114" y="113"/>
                </a:cubicBezTo>
                <a:cubicBezTo>
                  <a:pt x="118" y="96"/>
                  <a:pt x="118" y="96"/>
                  <a:pt x="118" y="96"/>
                </a:cubicBezTo>
                <a:cubicBezTo>
                  <a:pt x="117" y="96"/>
                  <a:pt x="117" y="96"/>
                  <a:pt x="117" y="96"/>
                </a:cubicBezTo>
                <a:cubicBezTo>
                  <a:pt x="119" y="82"/>
                  <a:pt x="115" y="68"/>
                  <a:pt x="105" y="59"/>
                </a:cubicBezTo>
                <a:cubicBezTo>
                  <a:pt x="98" y="51"/>
                  <a:pt x="88" y="47"/>
                  <a:pt x="77" y="47"/>
                </a:cubicBezTo>
                <a:cubicBezTo>
                  <a:pt x="74" y="57"/>
                  <a:pt x="74" y="57"/>
                  <a:pt x="74" y="57"/>
                </a:cubicBezTo>
                <a:cubicBezTo>
                  <a:pt x="62" y="69"/>
                  <a:pt x="62" y="69"/>
                  <a:pt x="62" y="69"/>
                </a:cubicBezTo>
                <a:cubicBezTo>
                  <a:pt x="63" y="68"/>
                  <a:pt x="63" y="66"/>
                  <a:pt x="64" y="64"/>
                </a:cubicBezTo>
                <a:cubicBezTo>
                  <a:pt x="64" y="64"/>
                  <a:pt x="64" y="64"/>
                  <a:pt x="64" y="64"/>
                </a:cubicBezTo>
                <a:cubicBezTo>
                  <a:pt x="68" y="47"/>
                  <a:pt x="68" y="47"/>
                  <a:pt x="68" y="47"/>
                </a:cubicBezTo>
                <a:cubicBezTo>
                  <a:pt x="68" y="47"/>
                  <a:pt x="68" y="47"/>
                  <a:pt x="68" y="47"/>
                </a:cubicBezTo>
                <a:cubicBezTo>
                  <a:pt x="69" y="32"/>
                  <a:pt x="65" y="19"/>
                  <a:pt x="56" y="9"/>
                </a:cubicBezTo>
                <a:cubicBezTo>
                  <a:pt x="52" y="5"/>
                  <a:pt x="47" y="2"/>
                  <a:pt x="42" y="0"/>
                </a:cubicBezTo>
                <a:cubicBezTo>
                  <a:pt x="30" y="12"/>
                  <a:pt x="30" y="12"/>
                  <a:pt x="30" y="12"/>
                </a:cubicBezTo>
                <a:cubicBezTo>
                  <a:pt x="34" y="12"/>
                  <a:pt x="37" y="13"/>
                  <a:pt x="40" y="14"/>
                </a:cubicBezTo>
                <a:cubicBezTo>
                  <a:pt x="14" y="40"/>
                  <a:pt x="14" y="40"/>
                  <a:pt x="14" y="40"/>
                </a:cubicBezTo>
                <a:cubicBezTo>
                  <a:pt x="13" y="37"/>
                  <a:pt x="12" y="34"/>
                  <a:pt x="12" y="30"/>
                </a:cubicBezTo>
                <a:cubicBezTo>
                  <a:pt x="0" y="41"/>
                  <a:pt x="0" y="41"/>
                  <a:pt x="0" y="41"/>
                </a:cubicBezTo>
                <a:cubicBezTo>
                  <a:pt x="2" y="47"/>
                  <a:pt x="5" y="52"/>
                  <a:pt x="9" y="56"/>
                </a:cubicBezTo>
                <a:cubicBezTo>
                  <a:pt x="17" y="63"/>
                  <a:pt x="27" y="67"/>
                  <a:pt x="38" y="68"/>
                </a:cubicBezTo>
                <a:cubicBezTo>
                  <a:pt x="41" y="53"/>
                  <a:pt x="41" y="53"/>
                  <a:pt x="41" y="53"/>
                </a:cubicBezTo>
                <a:cubicBezTo>
                  <a:pt x="41" y="53"/>
                  <a:pt x="40" y="53"/>
                  <a:pt x="40" y="53"/>
                </a:cubicBezTo>
                <a:cubicBezTo>
                  <a:pt x="53" y="40"/>
                  <a:pt x="53" y="40"/>
                  <a:pt x="53" y="40"/>
                </a:cubicBezTo>
                <a:cubicBezTo>
                  <a:pt x="53" y="43"/>
                  <a:pt x="52" y="47"/>
                  <a:pt x="51" y="50"/>
                </a:cubicBezTo>
                <a:cubicBezTo>
                  <a:pt x="47" y="68"/>
                  <a:pt x="47" y="68"/>
                  <a:pt x="47" y="68"/>
                </a:cubicBezTo>
                <a:cubicBezTo>
                  <a:pt x="47" y="68"/>
                  <a:pt x="47" y="68"/>
                  <a:pt x="47" y="68"/>
                </a:cubicBezTo>
                <a:cubicBezTo>
                  <a:pt x="45" y="82"/>
                  <a:pt x="49" y="96"/>
                  <a:pt x="59" y="105"/>
                </a:cubicBezTo>
                <a:cubicBezTo>
                  <a:pt x="66" y="113"/>
                  <a:pt x="76" y="117"/>
                  <a:pt x="87" y="117"/>
                </a:cubicBezTo>
                <a:cubicBezTo>
                  <a:pt x="90" y="106"/>
                  <a:pt x="90" y="106"/>
                  <a:pt x="90" y="106"/>
                </a:cubicBezTo>
                <a:cubicBezTo>
                  <a:pt x="102" y="94"/>
                  <a:pt x="102" y="94"/>
                  <a:pt x="102" y="94"/>
                </a:cubicBezTo>
                <a:cubicBezTo>
                  <a:pt x="101" y="96"/>
                  <a:pt x="101" y="98"/>
                  <a:pt x="100" y="100"/>
                </a:cubicBezTo>
                <a:cubicBezTo>
                  <a:pt x="100" y="100"/>
                  <a:pt x="100" y="100"/>
                  <a:pt x="100" y="100"/>
                </a:cubicBezTo>
                <a:cubicBezTo>
                  <a:pt x="96" y="117"/>
                  <a:pt x="96" y="117"/>
                  <a:pt x="96" y="117"/>
                </a:cubicBezTo>
                <a:cubicBezTo>
                  <a:pt x="96" y="117"/>
                  <a:pt x="96" y="117"/>
                  <a:pt x="96" y="117"/>
                </a:cubicBezTo>
                <a:cubicBezTo>
                  <a:pt x="95" y="131"/>
                  <a:pt x="98" y="145"/>
                  <a:pt x="108" y="154"/>
                </a:cubicBezTo>
                <a:cubicBezTo>
                  <a:pt x="112" y="159"/>
                  <a:pt x="117" y="162"/>
                  <a:pt x="122" y="164"/>
                </a:cubicBezTo>
                <a:cubicBezTo>
                  <a:pt x="134" y="152"/>
                  <a:pt x="134" y="152"/>
                  <a:pt x="134" y="152"/>
                </a:cubicBezTo>
                <a:cubicBezTo>
                  <a:pt x="130" y="152"/>
                  <a:pt x="127" y="151"/>
                  <a:pt x="124" y="150"/>
                </a:cubicBezTo>
                <a:cubicBezTo>
                  <a:pt x="150" y="124"/>
                  <a:pt x="150" y="124"/>
                  <a:pt x="150" y="124"/>
                </a:cubicBezTo>
                <a:cubicBezTo>
                  <a:pt x="151" y="127"/>
                  <a:pt x="152" y="130"/>
                  <a:pt x="152" y="134"/>
                </a:cubicBezTo>
                <a:cubicBezTo>
                  <a:pt x="164" y="122"/>
                  <a:pt x="164" y="122"/>
                  <a:pt x="164" y="122"/>
                </a:cubicBezTo>
                <a:cubicBezTo>
                  <a:pt x="162" y="117"/>
                  <a:pt x="159" y="112"/>
                  <a:pt x="155" y="108"/>
                </a:cubicBezTo>
                <a:close/>
                <a:moveTo>
                  <a:pt x="28" y="52"/>
                </a:moveTo>
                <a:cubicBezTo>
                  <a:pt x="25" y="51"/>
                  <a:pt x="22" y="50"/>
                  <a:pt x="20" y="48"/>
                </a:cubicBezTo>
                <a:cubicBezTo>
                  <a:pt x="48" y="20"/>
                  <a:pt x="48" y="20"/>
                  <a:pt x="48" y="20"/>
                </a:cubicBezTo>
                <a:cubicBezTo>
                  <a:pt x="50" y="22"/>
                  <a:pt x="51" y="25"/>
                  <a:pt x="52" y="28"/>
                </a:cubicBezTo>
                <a:lnTo>
                  <a:pt x="28" y="52"/>
                </a:lnTo>
                <a:close/>
                <a:moveTo>
                  <a:pt x="62" y="83"/>
                </a:moveTo>
                <a:cubicBezTo>
                  <a:pt x="83" y="61"/>
                  <a:pt x="83" y="61"/>
                  <a:pt x="83" y="61"/>
                </a:cubicBezTo>
                <a:cubicBezTo>
                  <a:pt x="86" y="62"/>
                  <a:pt x="90" y="63"/>
                  <a:pt x="92" y="65"/>
                </a:cubicBezTo>
                <a:cubicBezTo>
                  <a:pt x="65" y="92"/>
                  <a:pt x="65" y="92"/>
                  <a:pt x="65" y="92"/>
                </a:cubicBezTo>
                <a:cubicBezTo>
                  <a:pt x="63" y="89"/>
                  <a:pt x="62" y="86"/>
                  <a:pt x="62" y="83"/>
                </a:cubicBezTo>
                <a:close/>
                <a:moveTo>
                  <a:pt x="81" y="102"/>
                </a:moveTo>
                <a:cubicBezTo>
                  <a:pt x="77" y="102"/>
                  <a:pt x="74" y="101"/>
                  <a:pt x="72" y="99"/>
                </a:cubicBezTo>
                <a:cubicBezTo>
                  <a:pt x="99" y="71"/>
                  <a:pt x="99" y="71"/>
                  <a:pt x="99" y="71"/>
                </a:cubicBezTo>
                <a:cubicBezTo>
                  <a:pt x="101" y="74"/>
                  <a:pt x="102" y="77"/>
                  <a:pt x="102" y="81"/>
                </a:cubicBezTo>
                <a:lnTo>
                  <a:pt x="81" y="102"/>
                </a:lnTo>
                <a:close/>
                <a:moveTo>
                  <a:pt x="116" y="144"/>
                </a:moveTo>
                <a:cubicBezTo>
                  <a:pt x="114" y="142"/>
                  <a:pt x="113" y="139"/>
                  <a:pt x="112" y="136"/>
                </a:cubicBezTo>
                <a:cubicBezTo>
                  <a:pt x="136" y="112"/>
                  <a:pt x="136" y="112"/>
                  <a:pt x="136" y="112"/>
                </a:cubicBezTo>
                <a:cubicBezTo>
                  <a:pt x="139" y="113"/>
                  <a:pt x="142" y="114"/>
                  <a:pt x="144" y="116"/>
                </a:cubicBezTo>
                <a:lnTo>
                  <a:pt x="116" y="144"/>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fade">
                                      <p:cBhvr>
                                        <p:cTn id="12" dur="500"/>
                                        <p:tgtEl>
                                          <p:spTgt spid="140"/>
                                        </p:tgtEl>
                                      </p:cBhvr>
                                    </p:animEffect>
                                  </p:childTnLst>
                                </p:cTn>
                              </p:par>
                            </p:childTnLst>
                          </p:cTn>
                        </p:par>
                        <p:par>
                          <p:cTn id="13" fill="hold">
                            <p:stCondLst>
                              <p:cond delay="500"/>
                            </p:stCondLst>
                            <p:childTnLst>
                              <p:par>
                                <p:cTn id="14" presetID="10" presetClass="exit" presetSubtype="0" fill="hold" nodeType="after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5"/>
                                        </p:tgtEl>
                                        <p:attrNameLst>
                                          <p:attrName>style.visibility</p:attrName>
                                        </p:attrNameLst>
                                      </p:cBhvr>
                                      <p:to>
                                        <p:strVal val="visible"/>
                                      </p:to>
                                    </p:set>
                                    <p:animEffect transition="in" filter="fade">
                                      <p:cBhvr>
                                        <p:cTn id="20" dur="500"/>
                                        <p:tgtEl>
                                          <p:spTgt spid="17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0" grpId="0"/>
      <p:bldP spid="175" grpId="0" animBg="1"/>
      <p:bldP spid="1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基于寄存器的公钥密码算法实现方案</a:t>
            </a:r>
            <a:r>
              <a:rPr lang="en-US" altLang="zh-CN" dirty="0"/>
              <a:t>——</a:t>
            </a:r>
            <a:r>
              <a:rPr lang="zh-CN" altLang="en-US" dirty="0"/>
              <a:t>私钥解密</a:t>
            </a:r>
            <a:endParaRPr lang="zh-CN" altLang="en-US" dirty="0"/>
          </a:p>
        </p:txBody>
      </p:sp>
      <p:sp>
        <p:nvSpPr>
          <p:cNvPr id="9" name="ïṣḷiďê"/>
          <p:cNvSpPr txBox="1"/>
          <p:nvPr/>
        </p:nvSpPr>
        <p:spPr>
          <a:xfrm>
            <a:off x="7123925" y="1883879"/>
            <a:ext cx="4413885" cy="1755374"/>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在接收到</a:t>
            </a:r>
            <a:r>
              <a:rPr lang="en-US" altLang="zh-CN" spc="100" dirty="0"/>
              <a:t>RSA</a:t>
            </a:r>
            <a:r>
              <a:rPr lang="zh-CN" altLang="en-US" spc="100" dirty="0"/>
              <a:t>计算请求时，从外部读取</a:t>
            </a:r>
            <a:r>
              <a:rPr lang="zh-CN" altLang="en-US" spc="100" dirty="0">
                <a:solidFill>
                  <a:schemeClr val="accent4">
                    <a:lumMod val="60000"/>
                    <a:lumOff val="40000"/>
                  </a:schemeClr>
                </a:solidFill>
              </a:rPr>
              <a:t>加密的</a:t>
            </a:r>
            <a:r>
              <a:rPr lang="en-US" altLang="zh-CN" spc="100" dirty="0">
                <a:solidFill>
                  <a:schemeClr val="accent4">
                    <a:lumMod val="60000"/>
                    <a:lumOff val="40000"/>
                  </a:schemeClr>
                </a:solidFill>
              </a:rPr>
              <a:t>RSA</a:t>
            </a:r>
            <a:r>
              <a:rPr lang="zh-CN" altLang="en-US" spc="100" dirty="0"/>
              <a:t>密钥，利用</a:t>
            </a:r>
            <a:r>
              <a:rPr lang="en-US" altLang="zh-CN" spc="100" dirty="0"/>
              <a:t>AES</a:t>
            </a:r>
            <a:r>
              <a:rPr lang="zh-CN" altLang="en-US" spc="100" dirty="0"/>
              <a:t>安全解密</a:t>
            </a:r>
            <a:r>
              <a:rPr lang="en-US" altLang="zh-CN" spc="100" dirty="0"/>
              <a:t>RSA</a:t>
            </a:r>
            <a:r>
              <a:rPr lang="zh-CN" altLang="en-US" spc="100" dirty="0"/>
              <a:t>私钥，将明文形态的</a:t>
            </a:r>
            <a:r>
              <a:rPr lang="en-US" altLang="zh-CN" spc="100" dirty="0"/>
              <a:t>RSA</a:t>
            </a:r>
            <a:r>
              <a:rPr lang="zh-CN" altLang="en-US" spc="100" dirty="0"/>
              <a:t>私钥临时存放在寄存器内</a:t>
            </a:r>
            <a:endParaRPr lang="zh-CN" altLang="en-US" spc="100" dirty="0"/>
          </a:p>
        </p:txBody>
      </p:sp>
      <p:sp>
        <p:nvSpPr>
          <p:cNvPr id="10" name="îṣlîḍe">
            <a:hlinkClick r:id="" action="ppaction://noaction"/>
          </p:cNvPr>
          <p:cNvSpPr/>
          <p:nvPr/>
        </p:nvSpPr>
        <p:spPr>
          <a:xfrm>
            <a:off x="7722353" y="1290041"/>
            <a:ext cx="3002629" cy="446763"/>
          </a:xfrm>
          <a:prstGeom prst="rect">
            <a:avLst/>
          </a:prstGeom>
        </p:spPr>
        <p:txBody>
          <a:bodyPr wrap="square" anchor="ctr" anchorCtr="0">
            <a:normAutofit/>
          </a:bodyPr>
          <a:lstStyle/>
          <a:p>
            <a:pPr lvl="0"/>
            <a:r>
              <a:rPr lang="en-US" altLang="zh-CN" sz="2000" b="1" spc="100" dirty="0">
                <a:solidFill>
                  <a:schemeClr val="accent4"/>
                </a:solidFill>
              </a:rPr>
              <a:t>RSA</a:t>
            </a:r>
            <a:r>
              <a:rPr lang="zh-CN" altLang="en-US" sz="2000" b="1" spc="100" dirty="0">
                <a:solidFill>
                  <a:schemeClr val="accent4"/>
                </a:solidFill>
              </a:rPr>
              <a:t>私钥解密</a:t>
            </a:r>
            <a:endParaRPr lang="zh-CN" altLang="en-US" sz="2000" b="1" spc="100" dirty="0">
              <a:solidFill>
                <a:schemeClr val="accent4"/>
              </a:solidFill>
            </a:endParaRPr>
          </a:p>
        </p:txBody>
      </p:sp>
      <p:grpSp>
        <p:nvGrpSpPr>
          <p:cNvPr id="138" name="组合 137"/>
          <p:cNvGrpSpPr/>
          <p:nvPr/>
        </p:nvGrpSpPr>
        <p:grpSpPr>
          <a:xfrm>
            <a:off x="319990" y="1376332"/>
            <a:ext cx="6331487" cy="4093915"/>
            <a:chOff x="319990" y="1376332"/>
            <a:chExt cx="6331487" cy="4093915"/>
          </a:xfrm>
        </p:grpSpPr>
        <p:sp>
          <p:nvSpPr>
            <p:cNvPr id="8" name="矩形: 圆角 7"/>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p:cNvGrpSpPr/>
            <p:nvPr/>
          </p:nvGrpSpPr>
          <p:grpSpPr>
            <a:xfrm>
              <a:off x="1500960" y="1401981"/>
              <a:ext cx="180000" cy="515719"/>
              <a:chOff x="1772667" y="1263943"/>
              <a:chExt cx="180000" cy="515719"/>
            </a:xfrm>
          </p:grpSpPr>
          <p:cxnSp>
            <p:nvCxnSpPr>
              <p:cNvPr id="32" name="直接连接符 3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p:cNvGrpSpPr/>
            <p:nvPr/>
          </p:nvGrpSpPr>
          <p:grpSpPr>
            <a:xfrm>
              <a:off x="2270171" y="1401981"/>
              <a:ext cx="180000" cy="515719"/>
              <a:chOff x="1772667" y="1263943"/>
              <a:chExt cx="180000" cy="515719"/>
            </a:xfrm>
          </p:grpSpPr>
          <p:cxnSp>
            <p:nvCxnSpPr>
              <p:cNvPr id="74" name="直接连接符 7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p:cNvGrpSpPr/>
            <p:nvPr/>
          </p:nvGrpSpPr>
          <p:grpSpPr>
            <a:xfrm>
              <a:off x="3039382" y="1401981"/>
              <a:ext cx="180000" cy="515719"/>
              <a:chOff x="1772667" y="1263943"/>
              <a:chExt cx="180000" cy="515719"/>
            </a:xfrm>
          </p:grpSpPr>
          <p:cxnSp>
            <p:nvCxnSpPr>
              <p:cNvPr id="77" name="直接连接符 7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p:cNvGrpSpPr/>
            <p:nvPr/>
          </p:nvGrpSpPr>
          <p:grpSpPr>
            <a:xfrm>
              <a:off x="3808593" y="1401981"/>
              <a:ext cx="180000" cy="515719"/>
              <a:chOff x="1772667" y="1263943"/>
              <a:chExt cx="180000" cy="515719"/>
            </a:xfrm>
          </p:grpSpPr>
          <p:cxnSp>
            <p:nvCxnSpPr>
              <p:cNvPr id="80" name="直接连接符 7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p:cNvGrpSpPr/>
            <p:nvPr/>
          </p:nvGrpSpPr>
          <p:grpSpPr>
            <a:xfrm>
              <a:off x="4577804" y="1401981"/>
              <a:ext cx="180000" cy="515719"/>
              <a:chOff x="1772667" y="1263943"/>
              <a:chExt cx="180000" cy="515719"/>
            </a:xfrm>
          </p:grpSpPr>
          <p:cxnSp>
            <p:nvCxnSpPr>
              <p:cNvPr id="83" name="直接连接符 8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p:cNvGrpSpPr/>
            <p:nvPr/>
          </p:nvGrpSpPr>
          <p:grpSpPr>
            <a:xfrm>
              <a:off x="5347015" y="1376332"/>
              <a:ext cx="180000" cy="515719"/>
              <a:chOff x="1772667" y="1263943"/>
              <a:chExt cx="180000" cy="515719"/>
            </a:xfrm>
          </p:grpSpPr>
          <p:cxnSp>
            <p:nvCxnSpPr>
              <p:cNvPr id="86" name="直接连接符 8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p:cNvGrpSpPr/>
            <p:nvPr/>
          </p:nvGrpSpPr>
          <p:grpSpPr>
            <a:xfrm flipV="1">
              <a:off x="1500960" y="4954528"/>
              <a:ext cx="180000" cy="515719"/>
              <a:chOff x="1772667" y="1263943"/>
              <a:chExt cx="180000" cy="515719"/>
            </a:xfrm>
          </p:grpSpPr>
          <p:cxnSp>
            <p:nvCxnSpPr>
              <p:cNvPr id="89" name="直接连接符 88"/>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p:cNvGrpSpPr/>
            <p:nvPr/>
          </p:nvGrpSpPr>
          <p:grpSpPr>
            <a:xfrm flipV="1">
              <a:off x="2270171" y="4954528"/>
              <a:ext cx="180000" cy="515719"/>
              <a:chOff x="1772667" y="1263943"/>
              <a:chExt cx="180000" cy="515719"/>
            </a:xfrm>
          </p:grpSpPr>
          <p:cxnSp>
            <p:nvCxnSpPr>
              <p:cNvPr id="92" name="直接连接符 9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p:cNvGrpSpPr/>
            <p:nvPr/>
          </p:nvGrpSpPr>
          <p:grpSpPr>
            <a:xfrm flipV="1">
              <a:off x="3039382" y="4954528"/>
              <a:ext cx="180000" cy="515719"/>
              <a:chOff x="1772667" y="1263943"/>
              <a:chExt cx="180000" cy="515719"/>
            </a:xfrm>
          </p:grpSpPr>
          <p:cxnSp>
            <p:nvCxnSpPr>
              <p:cNvPr id="95" name="直接连接符 94"/>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p:cNvGrpSpPr/>
            <p:nvPr/>
          </p:nvGrpSpPr>
          <p:grpSpPr>
            <a:xfrm flipV="1">
              <a:off x="3808593" y="4954528"/>
              <a:ext cx="180000" cy="515719"/>
              <a:chOff x="1772667" y="1263943"/>
              <a:chExt cx="180000" cy="515719"/>
            </a:xfrm>
          </p:grpSpPr>
          <p:cxnSp>
            <p:nvCxnSpPr>
              <p:cNvPr id="98" name="直接连接符 9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p:cNvGrpSpPr/>
            <p:nvPr/>
          </p:nvGrpSpPr>
          <p:grpSpPr>
            <a:xfrm flipV="1">
              <a:off x="4577804" y="4954528"/>
              <a:ext cx="180000" cy="515719"/>
              <a:chOff x="1772667" y="1263943"/>
              <a:chExt cx="180000" cy="515719"/>
            </a:xfrm>
          </p:grpSpPr>
          <p:cxnSp>
            <p:nvCxnSpPr>
              <p:cNvPr id="101" name="直接连接符 100"/>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p:cNvGrpSpPr/>
            <p:nvPr/>
          </p:nvGrpSpPr>
          <p:grpSpPr>
            <a:xfrm flipV="1">
              <a:off x="5347014" y="4954528"/>
              <a:ext cx="180000" cy="515719"/>
              <a:chOff x="1772667" y="1263943"/>
              <a:chExt cx="180000" cy="515719"/>
            </a:xfrm>
          </p:grpSpPr>
          <p:cxnSp>
            <p:nvCxnSpPr>
              <p:cNvPr id="104" name="直接连接符 10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p:cNvGrpSpPr/>
            <p:nvPr/>
          </p:nvGrpSpPr>
          <p:grpSpPr>
            <a:xfrm rot="5400000">
              <a:off x="-665967" y="3171229"/>
              <a:ext cx="2487633" cy="515719"/>
              <a:chOff x="1653360" y="5106928"/>
              <a:chExt cx="2487633" cy="515719"/>
            </a:xfrm>
          </p:grpSpPr>
          <p:grpSp>
            <p:nvGrpSpPr>
              <p:cNvPr id="106" name="组合 105"/>
              <p:cNvGrpSpPr/>
              <p:nvPr/>
            </p:nvGrpSpPr>
            <p:grpSpPr>
              <a:xfrm flipV="1">
                <a:off x="1653360" y="5106928"/>
                <a:ext cx="180000" cy="515719"/>
                <a:chOff x="1772667" y="1263943"/>
                <a:chExt cx="180000" cy="515719"/>
              </a:xfrm>
            </p:grpSpPr>
            <p:cxnSp>
              <p:nvCxnSpPr>
                <p:cNvPr id="107" name="直接连接符 10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p:cNvGrpSpPr/>
              <p:nvPr/>
            </p:nvGrpSpPr>
            <p:grpSpPr>
              <a:xfrm flipV="1">
                <a:off x="2422571" y="5106928"/>
                <a:ext cx="180000" cy="515719"/>
                <a:chOff x="1772667" y="1263943"/>
                <a:chExt cx="180000" cy="515719"/>
              </a:xfrm>
            </p:grpSpPr>
            <p:cxnSp>
              <p:nvCxnSpPr>
                <p:cNvPr id="110" name="直接连接符 10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p:cNvGrpSpPr/>
              <p:nvPr/>
            </p:nvGrpSpPr>
            <p:grpSpPr>
              <a:xfrm flipV="1">
                <a:off x="3191782" y="5106928"/>
                <a:ext cx="180000" cy="515719"/>
                <a:chOff x="1772667" y="1263943"/>
                <a:chExt cx="180000" cy="515719"/>
              </a:xfrm>
            </p:grpSpPr>
            <p:cxnSp>
              <p:nvCxnSpPr>
                <p:cNvPr id="113" name="直接连接符 11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p:cNvGrpSpPr/>
              <p:nvPr/>
            </p:nvGrpSpPr>
            <p:grpSpPr>
              <a:xfrm flipV="1">
                <a:off x="3960993" y="5106928"/>
                <a:ext cx="180000" cy="515719"/>
                <a:chOff x="1772667" y="1263943"/>
                <a:chExt cx="180000" cy="515719"/>
              </a:xfrm>
            </p:grpSpPr>
            <p:cxnSp>
              <p:nvCxnSpPr>
                <p:cNvPr id="116" name="直接连接符 11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p:cNvGrpSpPr/>
            <p:nvPr/>
          </p:nvGrpSpPr>
          <p:grpSpPr>
            <a:xfrm rot="16200000" flipH="1">
              <a:off x="5149801" y="3202979"/>
              <a:ext cx="2487633" cy="515719"/>
              <a:chOff x="1653360" y="5106928"/>
              <a:chExt cx="2487633" cy="515719"/>
            </a:xfrm>
          </p:grpSpPr>
          <p:grpSp>
            <p:nvGrpSpPr>
              <p:cNvPr id="120" name="组合 119"/>
              <p:cNvGrpSpPr/>
              <p:nvPr/>
            </p:nvGrpSpPr>
            <p:grpSpPr>
              <a:xfrm flipV="1">
                <a:off x="1653360" y="5106928"/>
                <a:ext cx="180000" cy="515719"/>
                <a:chOff x="1772667" y="1263943"/>
                <a:chExt cx="180000" cy="515719"/>
              </a:xfrm>
            </p:grpSpPr>
            <p:cxnSp>
              <p:nvCxnSpPr>
                <p:cNvPr id="130" name="直接连接符 12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p:cNvGrpSpPr/>
              <p:nvPr/>
            </p:nvGrpSpPr>
            <p:grpSpPr>
              <a:xfrm flipV="1">
                <a:off x="2422571" y="5106928"/>
                <a:ext cx="180000" cy="515719"/>
                <a:chOff x="1772667" y="1263943"/>
                <a:chExt cx="180000" cy="515719"/>
              </a:xfrm>
            </p:grpSpPr>
            <p:cxnSp>
              <p:nvCxnSpPr>
                <p:cNvPr id="128" name="直接连接符 12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p:cNvGrpSpPr/>
              <p:nvPr/>
            </p:nvGrpSpPr>
            <p:grpSpPr>
              <a:xfrm flipV="1">
                <a:off x="3191782" y="5106928"/>
                <a:ext cx="180000" cy="515719"/>
                <a:chOff x="1772667" y="1263943"/>
                <a:chExt cx="180000" cy="515719"/>
              </a:xfrm>
            </p:grpSpPr>
            <p:cxnSp>
              <p:nvCxnSpPr>
                <p:cNvPr id="126" name="直接连接符 12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p:cNvGrpSpPr/>
              <p:nvPr/>
            </p:nvGrpSpPr>
            <p:grpSpPr>
              <a:xfrm flipV="1">
                <a:off x="3960993" y="5106928"/>
                <a:ext cx="180000" cy="515719"/>
                <a:chOff x="1772667" y="1263943"/>
                <a:chExt cx="180000" cy="515719"/>
              </a:xfrm>
            </p:grpSpPr>
            <p:cxnSp>
              <p:nvCxnSpPr>
                <p:cNvPr id="124" name="直接连接符 12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33" name="组合 132"/>
          <p:cNvGrpSpPr/>
          <p:nvPr/>
        </p:nvGrpSpPr>
        <p:grpSpPr>
          <a:xfrm>
            <a:off x="1382986" y="2431104"/>
            <a:ext cx="1554188" cy="613380"/>
            <a:chOff x="8171731" y="6187959"/>
            <a:chExt cx="1554188" cy="613380"/>
          </a:xfrm>
          <a:solidFill>
            <a:srgbClr val="92D050"/>
          </a:solidFill>
        </p:grpSpPr>
        <p:sp>
          <p:nvSpPr>
            <p:cNvPr id="135" name="矩形 134"/>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grpSp>
        <p:nvGrpSpPr>
          <p:cNvPr id="141" name="组合 140"/>
          <p:cNvGrpSpPr/>
          <p:nvPr/>
        </p:nvGrpSpPr>
        <p:grpSpPr>
          <a:xfrm>
            <a:off x="1149349" y="3657600"/>
            <a:ext cx="2043597" cy="2652767"/>
            <a:chOff x="1149349" y="3657600"/>
            <a:chExt cx="2043597" cy="2652767"/>
          </a:xfrm>
        </p:grpSpPr>
        <p:grpSp>
          <p:nvGrpSpPr>
            <p:cNvPr id="142" name="组合 141"/>
            <p:cNvGrpSpPr/>
            <p:nvPr/>
          </p:nvGrpSpPr>
          <p:grpSpPr>
            <a:xfrm>
              <a:off x="1149349" y="5557885"/>
              <a:ext cx="2043597" cy="752482"/>
              <a:chOff x="1149349" y="5557885"/>
              <a:chExt cx="2043597" cy="752482"/>
            </a:xfrm>
          </p:grpSpPr>
          <p:pic>
            <p:nvPicPr>
              <p:cNvPr id="146" name="图片 1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47" name="îṣlîḍe">
                <a:hlinkClick r:id="" action="ppaction://noaction"/>
              </p:cNvPr>
              <p:cNvSpPr/>
              <p:nvPr/>
            </p:nvSpPr>
            <p:spPr>
              <a:xfrm>
                <a:off x="1901831" y="5870262"/>
                <a:ext cx="1291115" cy="407529"/>
              </a:xfrm>
              <a:prstGeom prst="rect">
                <a:avLst/>
              </a:prstGeom>
              <a:solidFill>
                <a:srgbClr val="B3404A"/>
              </a:solidFill>
              <a:ln w="28575">
                <a:solidFill>
                  <a:srgbClr val="B3404A"/>
                </a:solidFill>
              </a:ln>
            </p:spPr>
            <p:txBody>
              <a:bodyPr wrap="square" anchor="ctr" anchorCtr="0">
                <a:normAutofit/>
              </a:bodyPr>
              <a:lstStyle/>
              <a:p>
                <a:pPr lvl="0" algn="ctr"/>
                <a:r>
                  <a:rPr lang="zh-CN" altLang="en-US" b="1" dirty="0">
                    <a:solidFill>
                      <a:schemeClr val="bg1"/>
                    </a:solidFill>
                  </a:rPr>
                  <a:t>用户进程</a:t>
                </a:r>
                <a:endParaRPr lang="en-US" altLang="zh-CN" b="1" dirty="0">
                  <a:solidFill>
                    <a:schemeClr val="bg1"/>
                  </a:solidFill>
                </a:endParaRPr>
              </a:p>
            </p:txBody>
          </p:sp>
        </p:grpSp>
        <p:grpSp>
          <p:nvGrpSpPr>
            <p:cNvPr id="143" name="组合 142"/>
            <p:cNvGrpSpPr/>
            <p:nvPr/>
          </p:nvGrpSpPr>
          <p:grpSpPr>
            <a:xfrm>
              <a:off x="1749121" y="3657600"/>
              <a:ext cx="669497" cy="2207571"/>
              <a:chOff x="1749121" y="3657600"/>
              <a:chExt cx="669497" cy="2207571"/>
            </a:xfrm>
          </p:grpSpPr>
          <p:cxnSp>
            <p:nvCxnSpPr>
              <p:cNvPr id="144" name="直接箭头连接符 143"/>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145" name="乘号 144"/>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55" name="组合 154"/>
          <p:cNvGrpSpPr/>
          <p:nvPr/>
        </p:nvGrpSpPr>
        <p:grpSpPr>
          <a:xfrm>
            <a:off x="932210" y="850863"/>
            <a:ext cx="2303317" cy="1531378"/>
            <a:chOff x="932210" y="850863"/>
            <a:chExt cx="2303317" cy="1531378"/>
          </a:xfrm>
        </p:grpSpPr>
        <p:sp>
          <p:nvSpPr>
            <p:cNvPr id="152" name="îṣlîḍe">
              <a:hlinkClick r:id="" action="ppaction://noaction"/>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r>
                <a:rPr lang="en-US" altLang="zh-CN" b="1" dirty="0">
                  <a:solidFill>
                    <a:schemeClr val="bg1"/>
                  </a:solidFill>
                </a:rPr>
                <a:t>password</a:t>
              </a:r>
              <a:r>
                <a:rPr lang="zh-CN" altLang="en-US" b="1" dirty="0">
                  <a:solidFill>
                    <a:schemeClr val="bg1"/>
                  </a:solidFill>
                </a:rPr>
                <a:t>）</a:t>
              </a:r>
              <a:endParaRPr lang="en-US" altLang="zh-CN" b="1" dirty="0">
                <a:solidFill>
                  <a:schemeClr val="bg1"/>
                </a:solidFill>
              </a:endParaRPr>
            </a:p>
          </p:txBody>
        </p:sp>
        <p:cxnSp>
          <p:nvCxnSpPr>
            <p:cNvPr id="153" name="直接箭头连接符 152"/>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8" name="直接箭头连接符 147"/>
          <p:cNvCxnSpPr/>
          <p:nvPr/>
        </p:nvCxnSpPr>
        <p:spPr>
          <a:xfrm>
            <a:off x="2977785" y="2542741"/>
            <a:ext cx="1024938" cy="0"/>
          </a:xfrm>
          <a:prstGeom prst="straightConnector1">
            <a:avLst/>
          </a:prstGeom>
          <a:ln w="38100" cap="rnd">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组合 163"/>
          <p:cNvGrpSpPr>
            <a:grpSpLocks noChangeAspect="1"/>
          </p:cNvGrpSpPr>
          <p:nvPr/>
        </p:nvGrpSpPr>
        <p:grpSpPr>
          <a:xfrm>
            <a:off x="7335752" y="1233353"/>
            <a:ext cx="366098" cy="417404"/>
            <a:chOff x="23262261" y="4356954"/>
            <a:chExt cx="470694" cy="536659"/>
          </a:xfrm>
          <a:solidFill>
            <a:schemeClr val="accent1"/>
          </a:solidFill>
        </p:grpSpPr>
        <p:sp>
          <p:nvSpPr>
            <p:cNvPr id="165" name="任意多边形: 形状 164"/>
            <p:cNvSpPr/>
            <p:nvPr/>
          </p:nvSpPr>
          <p:spPr>
            <a:xfrm>
              <a:off x="23306524" y="4356954"/>
              <a:ext cx="388125" cy="236250"/>
            </a:xfrm>
            <a:custGeom>
              <a:avLst/>
              <a:gdLst>
                <a:gd name="connsiteX0" fmla="*/ 45529 w 388125"/>
                <a:gd name="connsiteY0" fmla="*/ 78806 h 236250"/>
                <a:gd name="connsiteX1" fmla="*/ 79363 w 388125"/>
                <a:gd name="connsiteY1" fmla="*/ 44246 h 236250"/>
                <a:gd name="connsiteX2" fmla="*/ 320456 w 388125"/>
                <a:gd name="connsiteY2" fmla="*/ 44246 h 236250"/>
                <a:gd name="connsiteX3" fmla="*/ 355354 w 388125"/>
                <a:gd name="connsiteY3" fmla="*/ 78806 h 236250"/>
                <a:gd name="connsiteX4" fmla="*/ 355354 w 388125"/>
                <a:gd name="connsiteY4" fmla="*/ 245869 h 236250"/>
                <a:gd name="connsiteX5" fmla="*/ 399566 w 388125"/>
                <a:gd name="connsiteY5" fmla="*/ 213823 h 236250"/>
                <a:gd name="connsiteX6" fmla="*/ 399566 w 388125"/>
                <a:gd name="connsiteY6" fmla="*/ 45731 h 236250"/>
                <a:gd name="connsiteX7" fmla="*/ 354729 w 388125"/>
                <a:gd name="connsiteY7" fmla="*/ 0 h 236250"/>
                <a:gd name="connsiteX8" fmla="*/ 43284 w 388125"/>
                <a:gd name="connsiteY8" fmla="*/ 0 h 236250"/>
                <a:gd name="connsiteX9" fmla="*/ 0 w 388125"/>
                <a:gd name="connsiteY9" fmla="*/ 43909 h 236250"/>
                <a:gd name="connsiteX10" fmla="*/ 0 w 388125"/>
                <a:gd name="connsiteY10" fmla="*/ 215528 h 236250"/>
                <a:gd name="connsiteX11" fmla="*/ 45546 w 388125"/>
                <a:gd name="connsiteY11" fmla="*/ 248451 h 236250"/>
                <a:gd name="connsiteX12" fmla="*/ 45529 w 388125"/>
                <a:gd name="connsiteY12" fmla="*/ 78806 h 236250"/>
                <a:gd name="connsiteX13" fmla="*/ 45529 w 388125"/>
                <a:gd name="connsiteY13" fmla="*/ 78806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125" h="236250">
                  <a:moveTo>
                    <a:pt x="45529" y="78806"/>
                  </a:moveTo>
                  <a:cubicBezTo>
                    <a:pt x="45529" y="59788"/>
                    <a:pt x="60345" y="44246"/>
                    <a:pt x="79363" y="44246"/>
                  </a:cubicBezTo>
                  <a:lnTo>
                    <a:pt x="320456" y="44246"/>
                  </a:lnTo>
                  <a:cubicBezTo>
                    <a:pt x="339474" y="44246"/>
                    <a:pt x="355354" y="59754"/>
                    <a:pt x="355354" y="78806"/>
                  </a:cubicBezTo>
                  <a:lnTo>
                    <a:pt x="355354" y="245869"/>
                  </a:lnTo>
                  <a:lnTo>
                    <a:pt x="399566" y="213823"/>
                  </a:lnTo>
                  <a:lnTo>
                    <a:pt x="399566" y="45731"/>
                  </a:lnTo>
                  <a:cubicBezTo>
                    <a:pt x="399566" y="20739"/>
                    <a:pt x="379704" y="0"/>
                    <a:pt x="354729" y="0"/>
                  </a:cubicBezTo>
                  <a:lnTo>
                    <a:pt x="43284" y="0"/>
                  </a:lnTo>
                  <a:cubicBezTo>
                    <a:pt x="19271" y="0"/>
                    <a:pt x="0" y="19913"/>
                    <a:pt x="0" y="43909"/>
                  </a:cubicBezTo>
                  <a:lnTo>
                    <a:pt x="0" y="215528"/>
                  </a:lnTo>
                  <a:lnTo>
                    <a:pt x="45546" y="248451"/>
                  </a:lnTo>
                  <a:lnTo>
                    <a:pt x="45529" y="78806"/>
                  </a:lnTo>
                  <a:lnTo>
                    <a:pt x="45529" y="7880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6" name="任意多边形: 形状 165"/>
            <p:cNvSpPr/>
            <p:nvPr/>
          </p:nvSpPr>
          <p:spPr>
            <a:xfrm>
              <a:off x="23386275" y="4459386"/>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63 h 33750"/>
                <a:gd name="connsiteX4" fmla="*/ 222126 w 236250"/>
                <a:gd name="connsiteY4" fmla="*/ 44263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91"/>
                    <a:pt x="9922" y="44263"/>
                    <a:pt x="22224" y="44263"/>
                  </a:cubicBezTo>
                  <a:lnTo>
                    <a:pt x="222126" y="44263"/>
                  </a:lnTo>
                  <a:cubicBezTo>
                    <a:pt x="234427" y="44263"/>
                    <a:pt x="244316" y="34391"/>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7" name="任意多边形: 形状 166"/>
            <p:cNvSpPr/>
            <p:nvPr/>
          </p:nvSpPr>
          <p:spPr>
            <a:xfrm>
              <a:off x="23386275" y="4532724"/>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80 h 33750"/>
                <a:gd name="connsiteX4" fmla="*/ 222126 w 236250"/>
                <a:gd name="connsiteY4" fmla="*/ 44280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74"/>
                    <a:pt x="9922" y="44280"/>
                    <a:pt x="22224" y="44280"/>
                  </a:cubicBezTo>
                  <a:lnTo>
                    <a:pt x="222126" y="44280"/>
                  </a:lnTo>
                  <a:cubicBezTo>
                    <a:pt x="234427" y="44280"/>
                    <a:pt x="244316" y="34357"/>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8" name="任意多边形: 形状 167"/>
            <p:cNvSpPr/>
            <p:nvPr/>
          </p:nvSpPr>
          <p:spPr>
            <a:xfrm>
              <a:off x="23386275" y="4607362"/>
              <a:ext cx="236250" cy="33750"/>
            </a:xfrm>
            <a:custGeom>
              <a:avLst/>
              <a:gdLst>
                <a:gd name="connsiteX0" fmla="*/ 243979 w 236250"/>
                <a:gd name="connsiteY0" fmla="*/ 17685 h 33750"/>
                <a:gd name="connsiteX1" fmla="*/ 222126 w 236250"/>
                <a:gd name="connsiteY1" fmla="*/ 0 h 33750"/>
                <a:gd name="connsiteX2" fmla="*/ 22224 w 236250"/>
                <a:gd name="connsiteY2" fmla="*/ 0 h 33750"/>
                <a:gd name="connsiteX3" fmla="*/ 0 w 236250"/>
                <a:gd name="connsiteY3" fmla="*/ 21701 h 33750"/>
                <a:gd name="connsiteX4" fmla="*/ 101 w 236250"/>
                <a:gd name="connsiteY4" fmla="*/ 23473 h 33750"/>
                <a:gd name="connsiteX5" fmla="*/ 27304 w 236250"/>
                <a:gd name="connsiteY5" fmla="*/ 42998 h 33750"/>
                <a:gd name="connsiteX6" fmla="*/ 207765 w 236250"/>
                <a:gd name="connsiteY6" fmla="*/ 42998 h 33750"/>
                <a:gd name="connsiteX7" fmla="*/ 243979 w 236250"/>
                <a:gd name="connsiteY7" fmla="*/ 1768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0" h="33750">
                  <a:moveTo>
                    <a:pt x="243979" y="17685"/>
                  </a:moveTo>
                  <a:cubicBezTo>
                    <a:pt x="242224" y="7273"/>
                    <a:pt x="233094" y="0"/>
                    <a:pt x="222126" y="0"/>
                  </a:cubicBezTo>
                  <a:lnTo>
                    <a:pt x="22224" y="0"/>
                  </a:lnTo>
                  <a:cubicBezTo>
                    <a:pt x="9922" y="0"/>
                    <a:pt x="0" y="9433"/>
                    <a:pt x="0" y="21701"/>
                  </a:cubicBezTo>
                  <a:cubicBezTo>
                    <a:pt x="0" y="22410"/>
                    <a:pt x="34" y="22764"/>
                    <a:pt x="101" y="23473"/>
                  </a:cubicBezTo>
                  <a:lnTo>
                    <a:pt x="27304" y="42998"/>
                  </a:lnTo>
                  <a:lnTo>
                    <a:pt x="207765" y="42998"/>
                  </a:lnTo>
                  <a:lnTo>
                    <a:pt x="243979" y="1768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9" name="任意多边形: 形状 168"/>
            <p:cNvSpPr/>
            <p:nvPr/>
          </p:nvSpPr>
          <p:spPr>
            <a:xfrm>
              <a:off x="23451007" y="4678153"/>
              <a:ext cx="101250" cy="16875"/>
            </a:xfrm>
            <a:custGeom>
              <a:avLst/>
              <a:gdLst>
                <a:gd name="connsiteX0" fmla="*/ 43132 w 101250"/>
                <a:gd name="connsiteY0" fmla="*/ 29312 h 16875"/>
                <a:gd name="connsiteX1" fmla="*/ 62033 w 101250"/>
                <a:gd name="connsiteY1" fmla="*/ 29261 h 16875"/>
                <a:gd name="connsiteX2" fmla="*/ 104558 w 101250"/>
                <a:gd name="connsiteY2" fmla="*/ 0 h 16875"/>
                <a:gd name="connsiteX3" fmla="*/ 0 w 101250"/>
                <a:gd name="connsiteY3" fmla="*/ 0 h 16875"/>
                <a:gd name="connsiteX4" fmla="*/ 43132 w 101250"/>
                <a:gd name="connsiteY4" fmla="*/ 29312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0" h="16875">
                  <a:moveTo>
                    <a:pt x="43132" y="29312"/>
                  </a:moveTo>
                  <a:cubicBezTo>
                    <a:pt x="48853" y="33176"/>
                    <a:pt x="56329" y="33159"/>
                    <a:pt x="62033" y="29261"/>
                  </a:cubicBezTo>
                  <a:lnTo>
                    <a:pt x="104558" y="0"/>
                  </a:lnTo>
                  <a:lnTo>
                    <a:pt x="0" y="0"/>
                  </a:lnTo>
                  <a:lnTo>
                    <a:pt x="43132" y="2931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0" name="任意多边形: 形状 169"/>
            <p:cNvSpPr/>
            <p:nvPr/>
          </p:nvSpPr>
          <p:spPr>
            <a:xfrm>
              <a:off x="23262261" y="4575984"/>
              <a:ext cx="202500" cy="286875"/>
            </a:xfrm>
            <a:custGeom>
              <a:avLst/>
              <a:gdLst>
                <a:gd name="connsiteX0" fmla="*/ 18512 w 202500"/>
                <a:gd name="connsiteY0" fmla="*/ 2235 h 286875"/>
                <a:gd name="connsiteX1" fmla="*/ 6362 w 202500"/>
                <a:gd name="connsiteY1" fmla="*/ 1257 h 286875"/>
                <a:gd name="connsiteX2" fmla="*/ 0 w 202500"/>
                <a:gd name="connsiteY2" fmla="*/ 11652 h 286875"/>
                <a:gd name="connsiteX3" fmla="*/ 0 w 202500"/>
                <a:gd name="connsiteY3" fmla="*/ 278800 h 286875"/>
                <a:gd name="connsiteX4" fmla="*/ 7965 w 202500"/>
                <a:gd name="connsiteY4" fmla="*/ 291962 h 286875"/>
                <a:gd name="connsiteX5" fmla="*/ 23321 w 202500"/>
                <a:gd name="connsiteY5" fmla="*/ 290916 h 286875"/>
                <a:gd name="connsiteX6" fmla="*/ 209048 w 202500"/>
                <a:gd name="connsiteY6" fmla="*/ 160320 h 286875"/>
                <a:gd name="connsiteX7" fmla="*/ 213992 w 202500"/>
                <a:gd name="connsiteY7" fmla="*/ 150870 h 286875"/>
                <a:gd name="connsiteX8" fmla="*/ 209216 w 202500"/>
                <a:gd name="connsiteY8" fmla="*/ 141387 h 286875"/>
                <a:gd name="connsiteX9" fmla="*/ 18512 w 202500"/>
                <a:gd name="connsiteY9" fmla="*/ 2235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18512" y="2235"/>
                  </a:moveTo>
                  <a:cubicBezTo>
                    <a:pt x="14968" y="-346"/>
                    <a:pt x="10260" y="-718"/>
                    <a:pt x="6362" y="1257"/>
                  </a:cubicBezTo>
                  <a:cubicBezTo>
                    <a:pt x="2464" y="3248"/>
                    <a:pt x="0" y="7264"/>
                    <a:pt x="0" y="11652"/>
                  </a:cubicBezTo>
                  <a:lnTo>
                    <a:pt x="0" y="278800"/>
                  </a:lnTo>
                  <a:cubicBezTo>
                    <a:pt x="0" y="284335"/>
                    <a:pt x="3088" y="289414"/>
                    <a:pt x="7965" y="291962"/>
                  </a:cubicBezTo>
                  <a:cubicBezTo>
                    <a:pt x="12876" y="294494"/>
                    <a:pt x="18799" y="294122"/>
                    <a:pt x="23321" y="290916"/>
                  </a:cubicBezTo>
                  <a:lnTo>
                    <a:pt x="209048" y="160320"/>
                  </a:lnTo>
                  <a:cubicBezTo>
                    <a:pt x="212136" y="158144"/>
                    <a:pt x="213975" y="154634"/>
                    <a:pt x="213992" y="150870"/>
                  </a:cubicBezTo>
                  <a:cubicBezTo>
                    <a:pt x="214026" y="147090"/>
                    <a:pt x="212237" y="143513"/>
                    <a:pt x="209216" y="141387"/>
                  </a:cubicBezTo>
                  <a:lnTo>
                    <a:pt x="18512" y="223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1" name="任意多边形: 形状 170"/>
            <p:cNvSpPr/>
            <p:nvPr/>
          </p:nvSpPr>
          <p:spPr>
            <a:xfrm>
              <a:off x="23298225" y="4741738"/>
              <a:ext cx="405000" cy="151875"/>
            </a:xfrm>
            <a:custGeom>
              <a:avLst/>
              <a:gdLst>
                <a:gd name="connsiteX0" fmla="*/ 3658 w 405000"/>
                <a:gd name="connsiteY0" fmla="*/ 138341 h 151875"/>
                <a:gd name="connsiteX1" fmla="*/ 401 w 405000"/>
                <a:gd name="connsiteY1" fmla="*/ 147909 h 151875"/>
                <a:gd name="connsiteX2" fmla="*/ 8568 w 405000"/>
                <a:gd name="connsiteY2" fmla="*/ 153883 h 151875"/>
                <a:gd name="connsiteX3" fmla="*/ 396120 w 405000"/>
                <a:gd name="connsiteY3" fmla="*/ 153883 h 151875"/>
                <a:gd name="connsiteX4" fmla="*/ 407257 w 405000"/>
                <a:gd name="connsiteY4" fmla="*/ 145716 h 151875"/>
                <a:gd name="connsiteX5" fmla="*/ 402718 w 405000"/>
                <a:gd name="connsiteY5" fmla="*/ 132705 h 151875"/>
                <a:gd name="connsiteX6" fmla="*/ 215051 w 405000"/>
                <a:gd name="connsiteY6" fmla="*/ 2717 h 151875"/>
                <a:gd name="connsiteX7" fmla="*/ 197602 w 405000"/>
                <a:gd name="connsiteY7" fmla="*/ 2751 h 151875"/>
                <a:gd name="connsiteX8" fmla="*/ 3658 w 405000"/>
                <a:gd name="connsiteY8" fmla="*/ 13834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000" h="151875">
                  <a:moveTo>
                    <a:pt x="3658" y="138341"/>
                  </a:moveTo>
                  <a:cubicBezTo>
                    <a:pt x="586" y="140451"/>
                    <a:pt x="-730" y="144332"/>
                    <a:pt x="401" y="147909"/>
                  </a:cubicBezTo>
                  <a:cubicBezTo>
                    <a:pt x="1515" y="151453"/>
                    <a:pt x="4822" y="153883"/>
                    <a:pt x="8568" y="153883"/>
                  </a:cubicBezTo>
                  <a:lnTo>
                    <a:pt x="396120" y="153883"/>
                  </a:lnTo>
                  <a:cubicBezTo>
                    <a:pt x="401233" y="153883"/>
                    <a:pt x="405671" y="150593"/>
                    <a:pt x="407257" y="145716"/>
                  </a:cubicBezTo>
                  <a:cubicBezTo>
                    <a:pt x="408742" y="140856"/>
                    <a:pt x="406903" y="135557"/>
                    <a:pt x="402718" y="132705"/>
                  </a:cubicBezTo>
                  <a:lnTo>
                    <a:pt x="215051" y="2717"/>
                  </a:lnTo>
                  <a:cubicBezTo>
                    <a:pt x="209786" y="-911"/>
                    <a:pt x="202833" y="-911"/>
                    <a:pt x="197602" y="2751"/>
                  </a:cubicBezTo>
                  <a:lnTo>
                    <a:pt x="3658" y="13834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2" name="任意多边形: 形状 171"/>
            <p:cNvSpPr/>
            <p:nvPr/>
          </p:nvSpPr>
          <p:spPr>
            <a:xfrm>
              <a:off x="23530455" y="4575602"/>
              <a:ext cx="202500" cy="286875"/>
            </a:xfrm>
            <a:custGeom>
              <a:avLst/>
              <a:gdLst>
                <a:gd name="connsiteX0" fmla="*/ 4911 w 202500"/>
                <a:gd name="connsiteY0" fmla="*/ 140959 h 286875"/>
                <a:gd name="connsiteX1" fmla="*/ 0 w 202500"/>
                <a:gd name="connsiteY1" fmla="*/ 150493 h 286875"/>
                <a:gd name="connsiteX2" fmla="*/ 5046 w 202500"/>
                <a:gd name="connsiteY2" fmla="*/ 159994 h 286875"/>
                <a:gd name="connsiteX3" fmla="*/ 200391 w 202500"/>
                <a:gd name="connsiteY3" fmla="*/ 295078 h 286875"/>
                <a:gd name="connsiteX4" fmla="*/ 212422 w 202500"/>
                <a:gd name="connsiteY4" fmla="*/ 295821 h 286875"/>
                <a:gd name="connsiteX5" fmla="*/ 218649 w 202500"/>
                <a:gd name="connsiteY5" fmla="*/ 285561 h 286875"/>
                <a:gd name="connsiteX6" fmla="*/ 218649 w 202500"/>
                <a:gd name="connsiteY6" fmla="*/ 11663 h 286875"/>
                <a:gd name="connsiteX7" fmla="*/ 212355 w 202500"/>
                <a:gd name="connsiteY7" fmla="*/ 1302 h 286875"/>
                <a:gd name="connsiteX8" fmla="*/ 200273 w 202500"/>
                <a:gd name="connsiteY8" fmla="*/ 2162 h 286875"/>
                <a:gd name="connsiteX9" fmla="*/ 4911 w 202500"/>
                <a:gd name="connsiteY9" fmla="*/ 140959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4911" y="140959"/>
                  </a:moveTo>
                  <a:cubicBezTo>
                    <a:pt x="1822" y="143187"/>
                    <a:pt x="0" y="146713"/>
                    <a:pt x="0" y="150493"/>
                  </a:cubicBezTo>
                  <a:cubicBezTo>
                    <a:pt x="34" y="154307"/>
                    <a:pt x="1890" y="157885"/>
                    <a:pt x="5046" y="159994"/>
                  </a:cubicBezTo>
                  <a:lnTo>
                    <a:pt x="200391" y="295078"/>
                  </a:lnTo>
                  <a:cubicBezTo>
                    <a:pt x="203951" y="297542"/>
                    <a:pt x="208592" y="297863"/>
                    <a:pt x="212422" y="295821"/>
                  </a:cubicBezTo>
                  <a:cubicBezTo>
                    <a:pt x="216287" y="293863"/>
                    <a:pt x="218649" y="289847"/>
                    <a:pt x="218649" y="285561"/>
                  </a:cubicBezTo>
                  <a:lnTo>
                    <a:pt x="218649" y="11663"/>
                  </a:lnTo>
                  <a:cubicBezTo>
                    <a:pt x="218649" y="7309"/>
                    <a:pt x="216219" y="3310"/>
                    <a:pt x="212355" y="1302"/>
                  </a:cubicBezTo>
                  <a:cubicBezTo>
                    <a:pt x="208491" y="-707"/>
                    <a:pt x="203816" y="-369"/>
                    <a:pt x="200273" y="2162"/>
                  </a:cubicBezTo>
                  <a:lnTo>
                    <a:pt x="4911" y="14095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51" name="îṣlîḍe">
            <a:hlinkClick r:id="" action="ppaction://noaction"/>
          </p:cNvPr>
          <p:cNvSpPr/>
          <p:nvPr/>
        </p:nvSpPr>
        <p:spPr>
          <a:xfrm>
            <a:off x="1421573" y="2394706"/>
            <a:ext cx="1447412" cy="671231"/>
          </a:xfrm>
          <a:prstGeom prst="rect">
            <a:avLst/>
          </a:prstGeom>
        </p:spPr>
        <p:txBody>
          <a:bodyPr wrap="square" anchor="ctr" anchorCtr="0">
            <a:normAutofit/>
          </a:bodyPr>
          <a:lstStyle/>
          <a:p>
            <a:pPr lvl="0"/>
            <a:r>
              <a:rPr lang="en-US" altLang="zh-CN" sz="2000" b="1" dirty="0">
                <a:solidFill>
                  <a:schemeClr val="bg1"/>
                </a:solidFill>
              </a:rPr>
              <a:t>AES</a:t>
            </a:r>
            <a:r>
              <a:rPr lang="zh-CN" altLang="en-US" sz="2000" b="1" dirty="0">
                <a:solidFill>
                  <a:schemeClr val="bg1"/>
                </a:solidFill>
              </a:rPr>
              <a:t>主密钥</a:t>
            </a:r>
            <a:endParaRPr lang="en-US" altLang="zh-CN" sz="2000" b="1" dirty="0">
              <a:solidFill>
                <a:schemeClr val="bg1"/>
              </a:solidFill>
            </a:endParaRPr>
          </a:p>
        </p:txBody>
      </p:sp>
      <p:grpSp>
        <p:nvGrpSpPr>
          <p:cNvPr id="6" name="组合 5"/>
          <p:cNvGrpSpPr/>
          <p:nvPr/>
        </p:nvGrpSpPr>
        <p:grpSpPr>
          <a:xfrm>
            <a:off x="4120201" y="3108710"/>
            <a:ext cx="1589502" cy="1306866"/>
            <a:chOff x="4053468" y="3058393"/>
            <a:chExt cx="1589502" cy="1306866"/>
          </a:xfrm>
        </p:grpSpPr>
        <p:sp>
          <p:nvSpPr>
            <p:cNvPr id="158" name="îṣlîḍe">
              <a:hlinkClick r:id="" action="ppaction://noaction"/>
            </p:cNvPr>
            <p:cNvSpPr/>
            <p:nvPr/>
          </p:nvSpPr>
          <p:spPr>
            <a:xfrm>
              <a:off x="4064552" y="3694028"/>
              <a:ext cx="1578418" cy="671231"/>
            </a:xfrm>
            <a:prstGeom prst="rect">
              <a:avLst/>
            </a:prstGeom>
          </p:spPr>
          <p:txBody>
            <a:bodyPr wrap="square" anchor="ctr" anchorCtr="0">
              <a:normAutofit fontScale="85000" lnSpcReduction="10000"/>
            </a:bodyPr>
            <a:lstStyle/>
            <a:p>
              <a:pPr lvl="0" algn="ctr"/>
              <a:r>
                <a:rPr lang="zh-CN" altLang="en-US" sz="2000" b="1" dirty="0">
                  <a:solidFill>
                    <a:schemeClr val="tx1">
                      <a:lumMod val="65000"/>
                      <a:lumOff val="35000"/>
                    </a:schemeClr>
                  </a:solidFill>
                </a:rPr>
                <a:t>非特权寄存器</a:t>
              </a:r>
              <a:endParaRPr lang="en-US" altLang="zh-CN" sz="2000" b="1" dirty="0">
                <a:solidFill>
                  <a:schemeClr val="tx1">
                    <a:lumMod val="65000"/>
                    <a:lumOff val="35000"/>
                  </a:schemeClr>
                </a:solidFill>
              </a:endParaRPr>
            </a:p>
            <a:p>
              <a:pPr lvl="0" algn="ctr"/>
              <a:r>
                <a:rPr lang="zh-CN" altLang="en-US" sz="2000" b="1" dirty="0">
                  <a:solidFill>
                    <a:schemeClr val="tx1">
                      <a:lumMod val="65000"/>
                      <a:lumOff val="35000"/>
                    </a:schemeClr>
                  </a:solidFill>
                </a:rPr>
                <a:t>（计算期）</a:t>
              </a:r>
              <a:endParaRPr lang="en-US" altLang="zh-CN" sz="2000" b="1" dirty="0">
                <a:solidFill>
                  <a:schemeClr val="tx1">
                    <a:lumMod val="65000"/>
                    <a:lumOff val="35000"/>
                  </a:schemeClr>
                </a:solidFill>
              </a:endParaRPr>
            </a:p>
          </p:txBody>
        </p:sp>
        <p:grpSp>
          <p:nvGrpSpPr>
            <p:cNvPr id="3" name="组合 2"/>
            <p:cNvGrpSpPr/>
            <p:nvPr/>
          </p:nvGrpSpPr>
          <p:grpSpPr>
            <a:xfrm>
              <a:off x="4053468" y="3058393"/>
              <a:ext cx="1554188" cy="671231"/>
              <a:chOff x="4041221" y="2395962"/>
              <a:chExt cx="1554188" cy="671231"/>
            </a:xfrm>
          </p:grpSpPr>
          <p:grpSp>
            <p:nvGrpSpPr>
              <p:cNvPr id="149" name="组合 148"/>
              <p:cNvGrpSpPr/>
              <p:nvPr/>
            </p:nvGrpSpPr>
            <p:grpSpPr>
              <a:xfrm>
                <a:off x="4041221" y="2429295"/>
                <a:ext cx="1554188" cy="613380"/>
                <a:chOff x="8171731" y="6187959"/>
                <a:chExt cx="1554188" cy="613380"/>
              </a:xfrm>
              <a:solidFill>
                <a:srgbClr val="92D050"/>
              </a:solidFill>
            </p:grpSpPr>
            <p:sp>
              <p:nvSpPr>
                <p:cNvPr id="150" name="矩形 149"/>
                <p:cNvSpPr/>
                <p:nvPr/>
              </p:nvSpPr>
              <p:spPr>
                <a:xfrm>
                  <a:off x="8171731"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4" name="矩形 153"/>
                <p:cNvSpPr/>
                <p:nvPr/>
              </p:nvSpPr>
              <p:spPr>
                <a:xfrm>
                  <a:off x="8690577"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7" name="矩形 156"/>
                <p:cNvSpPr/>
                <p:nvPr/>
              </p:nvSpPr>
              <p:spPr>
                <a:xfrm>
                  <a:off x="9207074"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73" name="îṣlîḍe">
                <a:hlinkClick r:id="" action="ppaction://noaction"/>
              </p:cNvPr>
              <p:cNvSpPr/>
              <p:nvPr/>
            </p:nvSpPr>
            <p:spPr>
              <a:xfrm>
                <a:off x="4095803" y="2395962"/>
                <a:ext cx="1447412" cy="671231"/>
              </a:xfrm>
              <a:prstGeom prst="rect">
                <a:avLst/>
              </a:prstGeom>
            </p:spPr>
            <p:txBody>
              <a:bodyPr wrap="square" anchor="ctr" anchorCtr="0">
                <a:normAutofit/>
              </a:bodyPr>
              <a:lstStyle/>
              <a:p>
                <a:pPr lvl="0" algn="ctr"/>
                <a:r>
                  <a:rPr lang="en-US" altLang="zh-CN" b="1" dirty="0">
                    <a:solidFill>
                      <a:schemeClr val="bg1"/>
                    </a:solidFill>
                  </a:rPr>
                  <a:t>RSA</a:t>
                </a:r>
                <a:r>
                  <a:rPr lang="zh-CN" altLang="en-US" b="1" dirty="0">
                    <a:solidFill>
                      <a:schemeClr val="bg1"/>
                    </a:solidFill>
                  </a:rPr>
                  <a:t>密钥及中间结果</a:t>
                </a:r>
                <a:endParaRPr lang="en-US" altLang="zh-CN" b="1" dirty="0">
                  <a:solidFill>
                    <a:schemeClr val="bg1"/>
                  </a:solidFill>
                </a:endParaRPr>
              </a:p>
            </p:txBody>
          </p:sp>
        </p:grpSp>
      </p:grpSp>
      <p:sp>
        <p:nvSpPr>
          <p:cNvPr id="175" name="îṣlîḍe">
            <a:hlinkClick r:id="" action="ppaction://noaction"/>
          </p:cNvPr>
          <p:cNvSpPr/>
          <p:nvPr/>
        </p:nvSpPr>
        <p:spPr>
          <a:xfrm>
            <a:off x="3754631" y="853481"/>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加密的</a:t>
            </a:r>
            <a:r>
              <a:rPr lang="en-US" altLang="zh-CN" b="1" dirty="0">
                <a:solidFill>
                  <a:schemeClr val="bg1"/>
                </a:solidFill>
              </a:rPr>
              <a:t>RSA</a:t>
            </a:r>
            <a:r>
              <a:rPr lang="zh-CN" altLang="en-US" b="1" dirty="0">
                <a:solidFill>
                  <a:schemeClr val="bg1"/>
                </a:solidFill>
              </a:rPr>
              <a:t>密钥</a:t>
            </a:r>
            <a:endParaRPr lang="en-US" altLang="zh-CN" b="1" dirty="0">
              <a:solidFill>
                <a:schemeClr val="bg1"/>
              </a:solidFill>
            </a:endParaRPr>
          </a:p>
        </p:txBody>
      </p:sp>
      <p:cxnSp>
        <p:nvCxnSpPr>
          <p:cNvPr id="176" name="直接箭头连接符 175"/>
          <p:cNvCxnSpPr/>
          <p:nvPr/>
        </p:nvCxnSpPr>
        <p:spPr>
          <a:xfrm>
            <a:off x="4906291" y="1292659"/>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9" name="îṣlîḍe">
            <a:hlinkClick r:id="" action="ppaction://noaction"/>
          </p:cNvPr>
          <p:cNvSpPr/>
          <p:nvPr/>
        </p:nvSpPr>
        <p:spPr>
          <a:xfrm>
            <a:off x="3984471" y="2378781"/>
            <a:ext cx="1825960" cy="446055"/>
          </a:xfrm>
          <a:prstGeom prst="rect">
            <a:avLst/>
          </a:prstGeom>
          <a:solidFill>
            <a:srgbClr val="7030A0"/>
          </a:solidFill>
          <a:ln w="28575">
            <a:solidFill>
              <a:srgbClr val="7030A0"/>
            </a:solidFill>
          </a:ln>
        </p:spPr>
        <p:txBody>
          <a:bodyPr wrap="square" anchor="ctr" anchorCtr="0">
            <a:normAutofit/>
          </a:bodyPr>
          <a:lstStyle/>
          <a:p>
            <a:pPr lvl="0" algn="ctr"/>
            <a:r>
              <a:rPr lang="zh-CN" altLang="en-US" b="1" dirty="0">
                <a:solidFill>
                  <a:schemeClr val="bg1"/>
                </a:solidFill>
              </a:rPr>
              <a:t>内核态 </a:t>
            </a:r>
            <a:r>
              <a:rPr lang="en-US" altLang="zh-CN" b="1" dirty="0">
                <a:solidFill>
                  <a:schemeClr val="bg1"/>
                </a:solidFill>
              </a:rPr>
              <a:t>AES</a:t>
            </a:r>
            <a:r>
              <a:rPr lang="zh-CN" altLang="en-US" b="1" dirty="0">
                <a:solidFill>
                  <a:schemeClr val="bg1"/>
                </a:solidFill>
              </a:rPr>
              <a:t>解密</a:t>
            </a:r>
            <a:endParaRPr lang="en-US" altLang="zh-CN" b="1" dirty="0">
              <a:solidFill>
                <a:schemeClr val="bg1"/>
              </a:solidFill>
            </a:endParaRPr>
          </a:p>
        </p:txBody>
      </p:sp>
      <p:cxnSp>
        <p:nvCxnSpPr>
          <p:cNvPr id="156" name="直接箭头连接符 155"/>
          <p:cNvCxnSpPr/>
          <p:nvPr/>
        </p:nvCxnSpPr>
        <p:spPr>
          <a:xfrm>
            <a:off x="4906289" y="2824836"/>
            <a:ext cx="0" cy="309648"/>
          </a:xfrm>
          <a:prstGeom prst="straightConnector1">
            <a:avLst/>
          </a:prstGeom>
          <a:ln w="38100" cap="rnd">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8" name="ïṣḷiďê"/>
          <p:cNvSpPr txBox="1"/>
          <p:nvPr/>
        </p:nvSpPr>
        <p:spPr>
          <a:xfrm>
            <a:off x="7248775" y="3751068"/>
            <a:ext cx="4413885" cy="770333"/>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注意：</a:t>
            </a:r>
            <a:r>
              <a:rPr lang="zh-CN" altLang="en-US" spc="100" dirty="0">
                <a:solidFill>
                  <a:schemeClr val="accent4">
                    <a:lumMod val="60000"/>
                    <a:lumOff val="40000"/>
                  </a:schemeClr>
                </a:solidFill>
              </a:rPr>
              <a:t>禁用</a:t>
            </a:r>
            <a:r>
              <a:rPr lang="zh-CN" altLang="en-US" spc="100" dirty="0"/>
              <a:t>调度和中断</a:t>
            </a:r>
            <a:endParaRPr lang="zh-CN" altLang="en-US" spc="1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6"/>
                                        </p:tgtEl>
                                        <p:attrNameLst>
                                          <p:attrName>style.visibility</p:attrName>
                                        </p:attrNameLst>
                                      </p:cBhvr>
                                      <p:to>
                                        <p:strVal val="visible"/>
                                      </p:to>
                                    </p:set>
                                    <p:animEffect transition="in" filter="wipe(up)">
                                      <p:cBhvr>
                                        <p:cTn id="11" dur="500"/>
                                        <p:tgtEl>
                                          <p:spTgt spid="176"/>
                                        </p:tgtEl>
                                      </p:cBhvr>
                                    </p:animEffect>
                                  </p:childTnLst>
                                </p:cTn>
                              </p:par>
                              <p:par>
                                <p:cTn id="12" presetID="22" presetClass="entr" presetSubtype="8" fill="hold" nodeType="withEffect">
                                  <p:stCondLst>
                                    <p:cond delay="0"/>
                                  </p:stCondLst>
                                  <p:childTnLst>
                                    <p:set>
                                      <p:cBhvr>
                                        <p:cTn id="13" dur="1" fill="hold">
                                          <p:stCondLst>
                                            <p:cond delay="0"/>
                                          </p:stCondLst>
                                        </p:cTn>
                                        <p:tgtEl>
                                          <p:spTgt spid="148"/>
                                        </p:tgtEl>
                                        <p:attrNameLst>
                                          <p:attrName>style.visibility</p:attrName>
                                        </p:attrNameLst>
                                      </p:cBhvr>
                                      <p:to>
                                        <p:strVal val="visible"/>
                                      </p:to>
                                    </p:set>
                                    <p:animEffect transition="in" filter="wipe(left)">
                                      <p:cBhvr>
                                        <p:cTn id="14" dur="500"/>
                                        <p:tgtEl>
                                          <p:spTgt spid="14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fade">
                                      <p:cBhvr>
                                        <p:cTn id="18" dur="500"/>
                                        <p:tgtEl>
                                          <p:spTgt spid="139"/>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wipe(up)">
                                      <p:cBhvr>
                                        <p:cTn id="22" dur="500"/>
                                        <p:tgtEl>
                                          <p:spTgt spid="15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fade">
                                      <p:cBhvr>
                                        <p:cTn id="31"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9" grpId="0" animBg="1"/>
      <p:bldP spid="1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基于寄存器的公钥密码算法实现方案</a:t>
            </a:r>
            <a:r>
              <a:rPr lang="en-US" altLang="zh-CN" dirty="0"/>
              <a:t>——RSA</a:t>
            </a:r>
            <a:r>
              <a:rPr lang="zh-CN" altLang="en-US" dirty="0"/>
              <a:t>计算</a:t>
            </a:r>
            <a:endParaRPr lang="zh-CN" altLang="en-US" dirty="0"/>
          </a:p>
        </p:txBody>
      </p:sp>
      <p:sp>
        <p:nvSpPr>
          <p:cNvPr id="9" name="ïṣḷiďê"/>
          <p:cNvSpPr txBox="1"/>
          <p:nvPr/>
        </p:nvSpPr>
        <p:spPr>
          <a:xfrm>
            <a:off x="7122573" y="1882409"/>
            <a:ext cx="4413885" cy="1641627"/>
          </a:xfrm>
          <a:prstGeom prst="rect">
            <a:avLst/>
          </a:prstGeom>
          <a:noFill/>
          <a:ln>
            <a:noFill/>
          </a:ln>
        </p:spPr>
        <p:txBody>
          <a:bodyPr wrap="square" lIns="91440" tIns="45720" rIns="0" bIns="45720" anchor="t" anchorCtr="0">
            <a:noAutofit/>
          </a:bodyPr>
          <a:lstStyle/>
          <a:p>
            <a:pPr marL="285750" indent="-285750" algn="just">
              <a:lnSpc>
                <a:spcPct val="150000"/>
              </a:lnSpc>
              <a:buFont typeface="Wingdings" panose="05000000000000000000" pitchFamily="2" charset="2"/>
              <a:buChar char="Ø"/>
            </a:pPr>
            <a:r>
              <a:rPr lang="zh-CN" altLang="en-US" spc="100" dirty="0"/>
              <a:t>在</a:t>
            </a:r>
            <a:r>
              <a:rPr lang="zh-CN" altLang="en-US" spc="100" dirty="0">
                <a:solidFill>
                  <a:schemeClr val="accent4">
                    <a:lumMod val="60000"/>
                    <a:lumOff val="40000"/>
                  </a:schemeClr>
                </a:solidFill>
              </a:rPr>
              <a:t>通用寄存器</a:t>
            </a:r>
            <a:r>
              <a:rPr lang="zh-CN" altLang="en-US" spc="100" dirty="0"/>
              <a:t>上完成</a:t>
            </a:r>
            <a:r>
              <a:rPr lang="en-US" altLang="zh-CN" dirty="0"/>
              <a:t>RSA</a:t>
            </a:r>
            <a:r>
              <a:rPr lang="zh-CN" altLang="en-US" spc="100" dirty="0"/>
              <a:t>计算过程，寄存器数量</a:t>
            </a:r>
            <a:r>
              <a:rPr lang="zh-CN" altLang="en-US" spc="100" dirty="0">
                <a:solidFill>
                  <a:schemeClr val="accent4">
                    <a:lumMod val="60000"/>
                    <a:lumOff val="40000"/>
                  </a:schemeClr>
                </a:solidFill>
              </a:rPr>
              <a:t>不足以支撑</a:t>
            </a:r>
            <a:r>
              <a:rPr lang="zh-CN" altLang="en-US" spc="100" dirty="0"/>
              <a:t>中国剩余定理</a:t>
            </a:r>
            <a:r>
              <a:rPr lang="zh-CN" altLang="en-US" dirty="0"/>
              <a:t>（</a:t>
            </a:r>
            <a:r>
              <a:rPr lang="en-US" altLang="zh-CN" dirty="0"/>
              <a:t>CRT</a:t>
            </a:r>
            <a:r>
              <a:rPr lang="zh-CN" altLang="en-US" dirty="0"/>
              <a:t>）</a:t>
            </a:r>
            <a:r>
              <a:rPr lang="zh-CN" altLang="en-US" spc="100" dirty="0"/>
              <a:t>、窗口技术等常见的优化技术</a:t>
            </a:r>
            <a:endParaRPr lang="en-US" altLang="zh-CN" spc="100" dirty="0"/>
          </a:p>
          <a:p>
            <a:pPr marL="285750" indent="-285750" algn="just">
              <a:lnSpc>
                <a:spcPct val="150000"/>
              </a:lnSpc>
              <a:buFont typeface="Wingdings" panose="05000000000000000000" pitchFamily="2" charset="2"/>
              <a:buChar char="Ø"/>
            </a:pPr>
            <a:r>
              <a:rPr lang="en-US" altLang="zh-CN" dirty="0"/>
              <a:t>PRIME</a:t>
            </a:r>
            <a:r>
              <a:rPr lang="zh-CN" altLang="en-US" spc="100" dirty="0"/>
              <a:t>利用</a:t>
            </a:r>
            <a:r>
              <a:rPr lang="en-US" altLang="zh-CN" dirty="0">
                <a:solidFill>
                  <a:schemeClr val="accent4">
                    <a:lumMod val="60000"/>
                    <a:lumOff val="40000"/>
                  </a:schemeClr>
                </a:solidFill>
              </a:rPr>
              <a:t>Montgomery</a:t>
            </a:r>
            <a:r>
              <a:rPr lang="zh-CN" altLang="en-US" spc="100" dirty="0">
                <a:solidFill>
                  <a:schemeClr val="accent4">
                    <a:lumMod val="60000"/>
                    <a:lumOff val="40000"/>
                  </a:schemeClr>
                </a:solidFill>
              </a:rPr>
              <a:t>乘法</a:t>
            </a:r>
            <a:r>
              <a:rPr lang="zh-CN" altLang="en-US" spc="100" dirty="0"/>
              <a:t>完成模乘，</a:t>
            </a:r>
            <a:r>
              <a:rPr lang="zh-CN" altLang="en-US" spc="100" dirty="0">
                <a:solidFill>
                  <a:schemeClr val="accent4">
                    <a:lumMod val="60000"/>
                    <a:lumOff val="40000"/>
                  </a:schemeClr>
                </a:solidFill>
              </a:rPr>
              <a:t>基本平方乘</a:t>
            </a:r>
            <a:r>
              <a:rPr lang="zh-CN" altLang="en-US" spc="100" dirty="0"/>
              <a:t>算法计算模幂</a:t>
            </a:r>
            <a:endParaRPr lang="zh-CN" altLang="en-US" spc="100" dirty="0"/>
          </a:p>
        </p:txBody>
      </p:sp>
      <p:sp>
        <p:nvSpPr>
          <p:cNvPr id="10" name="îṣlîḍe">
            <a:hlinkClick r:id="" action="ppaction://noaction"/>
          </p:cNvPr>
          <p:cNvSpPr/>
          <p:nvPr/>
        </p:nvSpPr>
        <p:spPr>
          <a:xfrm>
            <a:off x="7722353" y="1290041"/>
            <a:ext cx="3002629" cy="446763"/>
          </a:xfrm>
          <a:prstGeom prst="rect">
            <a:avLst/>
          </a:prstGeom>
        </p:spPr>
        <p:txBody>
          <a:bodyPr wrap="square" anchor="ctr" anchorCtr="0">
            <a:normAutofit/>
          </a:bodyPr>
          <a:lstStyle/>
          <a:p>
            <a:pPr lvl="0"/>
            <a:r>
              <a:rPr lang="en-US" altLang="zh-CN" sz="2000" b="1" spc="100" dirty="0">
                <a:solidFill>
                  <a:schemeClr val="accent4"/>
                </a:solidFill>
              </a:rPr>
              <a:t>RSA</a:t>
            </a:r>
            <a:r>
              <a:rPr lang="zh-CN" altLang="en-US" sz="2000" b="1" spc="100" dirty="0">
                <a:solidFill>
                  <a:schemeClr val="accent4"/>
                </a:solidFill>
              </a:rPr>
              <a:t>计算</a:t>
            </a:r>
            <a:endParaRPr lang="zh-CN" altLang="en-US" sz="2000" b="1" spc="100" dirty="0">
              <a:solidFill>
                <a:schemeClr val="accent4"/>
              </a:solidFill>
            </a:endParaRPr>
          </a:p>
        </p:txBody>
      </p:sp>
      <p:grpSp>
        <p:nvGrpSpPr>
          <p:cNvPr id="138" name="组合 137"/>
          <p:cNvGrpSpPr/>
          <p:nvPr/>
        </p:nvGrpSpPr>
        <p:grpSpPr>
          <a:xfrm>
            <a:off x="319990" y="1376332"/>
            <a:ext cx="6331487" cy="4093915"/>
            <a:chOff x="319990" y="1376332"/>
            <a:chExt cx="6331487" cy="4093915"/>
          </a:xfrm>
        </p:grpSpPr>
        <p:sp>
          <p:nvSpPr>
            <p:cNvPr id="8" name="矩形: 圆角 7"/>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p:cNvGrpSpPr/>
            <p:nvPr/>
          </p:nvGrpSpPr>
          <p:grpSpPr>
            <a:xfrm>
              <a:off x="1500960" y="1401981"/>
              <a:ext cx="180000" cy="515719"/>
              <a:chOff x="1772667" y="1263943"/>
              <a:chExt cx="180000" cy="515719"/>
            </a:xfrm>
          </p:grpSpPr>
          <p:cxnSp>
            <p:nvCxnSpPr>
              <p:cNvPr id="32" name="直接连接符 3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p:cNvGrpSpPr/>
            <p:nvPr/>
          </p:nvGrpSpPr>
          <p:grpSpPr>
            <a:xfrm>
              <a:off x="2270171" y="1401981"/>
              <a:ext cx="180000" cy="515719"/>
              <a:chOff x="1772667" y="1263943"/>
              <a:chExt cx="180000" cy="515719"/>
            </a:xfrm>
          </p:grpSpPr>
          <p:cxnSp>
            <p:nvCxnSpPr>
              <p:cNvPr id="74" name="直接连接符 7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p:cNvGrpSpPr/>
            <p:nvPr/>
          </p:nvGrpSpPr>
          <p:grpSpPr>
            <a:xfrm>
              <a:off x="3039382" y="1401981"/>
              <a:ext cx="180000" cy="515719"/>
              <a:chOff x="1772667" y="1263943"/>
              <a:chExt cx="180000" cy="515719"/>
            </a:xfrm>
          </p:grpSpPr>
          <p:cxnSp>
            <p:nvCxnSpPr>
              <p:cNvPr id="77" name="直接连接符 7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p:cNvGrpSpPr/>
            <p:nvPr/>
          </p:nvGrpSpPr>
          <p:grpSpPr>
            <a:xfrm>
              <a:off x="3808593" y="1401981"/>
              <a:ext cx="180000" cy="515719"/>
              <a:chOff x="1772667" y="1263943"/>
              <a:chExt cx="180000" cy="515719"/>
            </a:xfrm>
          </p:grpSpPr>
          <p:cxnSp>
            <p:nvCxnSpPr>
              <p:cNvPr id="80" name="直接连接符 7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p:cNvGrpSpPr/>
            <p:nvPr/>
          </p:nvGrpSpPr>
          <p:grpSpPr>
            <a:xfrm>
              <a:off x="4577804" y="1401981"/>
              <a:ext cx="180000" cy="515719"/>
              <a:chOff x="1772667" y="1263943"/>
              <a:chExt cx="180000" cy="515719"/>
            </a:xfrm>
          </p:grpSpPr>
          <p:cxnSp>
            <p:nvCxnSpPr>
              <p:cNvPr id="83" name="直接连接符 8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p:cNvGrpSpPr/>
            <p:nvPr/>
          </p:nvGrpSpPr>
          <p:grpSpPr>
            <a:xfrm>
              <a:off x="5347015" y="1376332"/>
              <a:ext cx="180000" cy="515719"/>
              <a:chOff x="1772667" y="1263943"/>
              <a:chExt cx="180000" cy="515719"/>
            </a:xfrm>
          </p:grpSpPr>
          <p:cxnSp>
            <p:nvCxnSpPr>
              <p:cNvPr id="86" name="直接连接符 8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p:cNvGrpSpPr/>
            <p:nvPr/>
          </p:nvGrpSpPr>
          <p:grpSpPr>
            <a:xfrm flipV="1">
              <a:off x="1500960" y="4954528"/>
              <a:ext cx="180000" cy="515719"/>
              <a:chOff x="1772667" y="1263943"/>
              <a:chExt cx="180000" cy="515719"/>
            </a:xfrm>
          </p:grpSpPr>
          <p:cxnSp>
            <p:nvCxnSpPr>
              <p:cNvPr id="89" name="直接连接符 88"/>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p:cNvGrpSpPr/>
            <p:nvPr/>
          </p:nvGrpSpPr>
          <p:grpSpPr>
            <a:xfrm flipV="1">
              <a:off x="2270171" y="4954528"/>
              <a:ext cx="180000" cy="515719"/>
              <a:chOff x="1772667" y="1263943"/>
              <a:chExt cx="180000" cy="515719"/>
            </a:xfrm>
          </p:grpSpPr>
          <p:cxnSp>
            <p:nvCxnSpPr>
              <p:cNvPr id="92" name="直接连接符 9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p:cNvGrpSpPr/>
            <p:nvPr/>
          </p:nvGrpSpPr>
          <p:grpSpPr>
            <a:xfrm flipV="1">
              <a:off x="3039382" y="4954528"/>
              <a:ext cx="180000" cy="515719"/>
              <a:chOff x="1772667" y="1263943"/>
              <a:chExt cx="180000" cy="515719"/>
            </a:xfrm>
          </p:grpSpPr>
          <p:cxnSp>
            <p:nvCxnSpPr>
              <p:cNvPr id="95" name="直接连接符 94"/>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p:cNvGrpSpPr/>
            <p:nvPr/>
          </p:nvGrpSpPr>
          <p:grpSpPr>
            <a:xfrm flipV="1">
              <a:off x="3808593" y="4954528"/>
              <a:ext cx="180000" cy="515719"/>
              <a:chOff x="1772667" y="1263943"/>
              <a:chExt cx="180000" cy="515719"/>
            </a:xfrm>
          </p:grpSpPr>
          <p:cxnSp>
            <p:nvCxnSpPr>
              <p:cNvPr id="98" name="直接连接符 9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p:cNvGrpSpPr/>
            <p:nvPr/>
          </p:nvGrpSpPr>
          <p:grpSpPr>
            <a:xfrm flipV="1">
              <a:off x="4577804" y="4954528"/>
              <a:ext cx="180000" cy="515719"/>
              <a:chOff x="1772667" y="1263943"/>
              <a:chExt cx="180000" cy="515719"/>
            </a:xfrm>
          </p:grpSpPr>
          <p:cxnSp>
            <p:nvCxnSpPr>
              <p:cNvPr id="101" name="直接连接符 100"/>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p:cNvGrpSpPr/>
            <p:nvPr/>
          </p:nvGrpSpPr>
          <p:grpSpPr>
            <a:xfrm flipV="1">
              <a:off x="5347014" y="4954528"/>
              <a:ext cx="180000" cy="515719"/>
              <a:chOff x="1772667" y="1263943"/>
              <a:chExt cx="180000" cy="515719"/>
            </a:xfrm>
          </p:grpSpPr>
          <p:cxnSp>
            <p:nvCxnSpPr>
              <p:cNvPr id="104" name="直接连接符 10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p:cNvGrpSpPr/>
            <p:nvPr/>
          </p:nvGrpSpPr>
          <p:grpSpPr>
            <a:xfrm rot="5400000">
              <a:off x="-665967" y="3171229"/>
              <a:ext cx="2487633" cy="515719"/>
              <a:chOff x="1653360" y="5106928"/>
              <a:chExt cx="2487633" cy="515719"/>
            </a:xfrm>
          </p:grpSpPr>
          <p:grpSp>
            <p:nvGrpSpPr>
              <p:cNvPr id="106" name="组合 105"/>
              <p:cNvGrpSpPr/>
              <p:nvPr/>
            </p:nvGrpSpPr>
            <p:grpSpPr>
              <a:xfrm flipV="1">
                <a:off x="1653360" y="5106928"/>
                <a:ext cx="180000" cy="515719"/>
                <a:chOff x="1772667" y="1263943"/>
                <a:chExt cx="180000" cy="515719"/>
              </a:xfrm>
            </p:grpSpPr>
            <p:cxnSp>
              <p:nvCxnSpPr>
                <p:cNvPr id="107" name="直接连接符 10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p:cNvGrpSpPr/>
              <p:nvPr/>
            </p:nvGrpSpPr>
            <p:grpSpPr>
              <a:xfrm flipV="1">
                <a:off x="2422571" y="5106928"/>
                <a:ext cx="180000" cy="515719"/>
                <a:chOff x="1772667" y="1263943"/>
                <a:chExt cx="180000" cy="515719"/>
              </a:xfrm>
            </p:grpSpPr>
            <p:cxnSp>
              <p:nvCxnSpPr>
                <p:cNvPr id="110" name="直接连接符 10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p:cNvGrpSpPr/>
              <p:nvPr/>
            </p:nvGrpSpPr>
            <p:grpSpPr>
              <a:xfrm flipV="1">
                <a:off x="3191782" y="5106928"/>
                <a:ext cx="180000" cy="515719"/>
                <a:chOff x="1772667" y="1263943"/>
                <a:chExt cx="180000" cy="515719"/>
              </a:xfrm>
            </p:grpSpPr>
            <p:cxnSp>
              <p:nvCxnSpPr>
                <p:cNvPr id="113" name="直接连接符 11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p:cNvGrpSpPr/>
              <p:nvPr/>
            </p:nvGrpSpPr>
            <p:grpSpPr>
              <a:xfrm flipV="1">
                <a:off x="3960993" y="5106928"/>
                <a:ext cx="180000" cy="515719"/>
                <a:chOff x="1772667" y="1263943"/>
                <a:chExt cx="180000" cy="515719"/>
              </a:xfrm>
            </p:grpSpPr>
            <p:cxnSp>
              <p:nvCxnSpPr>
                <p:cNvPr id="116" name="直接连接符 11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p:cNvGrpSpPr/>
            <p:nvPr/>
          </p:nvGrpSpPr>
          <p:grpSpPr>
            <a:xfrm rot="16200000" flipH="1">
              <a:off x="5149801" y="3202979"/>
              <a:ext cx="2487633" cy="515719"/>
              <a:chOff x="1653360" y="5106928"/>
              <a:chExt cx="2487633" cy="515719"/>
            </a:xfrm>
          </p:grpSpPr>
          <p:grpSp>
            <p:nvGrpSpPr>
              <p:cNvPr id="120" name="组合 119"/>
              <p:cNvGrpSpPr/>
              <p:nvPr/>
            </p:nvGrpSpPr>
            <p:grpSpPr>
              <a:xfrm flipV="1">
                <a:off x="1653360" y="5106928"/>
                <a:ext cx="180000" cy="515719"/>
                <a:chOff x="1772667" y="1263943"/>
                <a:chExt cx="180000" cy="515719"/>
              </a:xfrm>
            </p:grpSpPr>
            <p:cxnSp>
              <p:nvCxnSpPr>
                <p:cNvPr id="130" name="直接连接符 12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p:cNvGrpSpPr/>
              <p:nvPr/>
            </p:nvGrpSpPr>
            <p:grpSpPr>
              <a:xfrm flipV="1">
                <a:off x="2422571" y="5106928"/>
                <a:ext cx="180000" cy="515719"/>
                <a:chOff x="1772667" y="1263943"/>
                <a:chExt cx="180000" cy="515719"/>
              </a:xfrm>
            </p:grpSpPr>
            <p:cxnSp>
              <p:nvCxnSpPr>
                <p:cNvPr id="128" name="直接连接符 12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p:cNvGrpSpPr/>
              <p:nvPr/>
            </p:nvGrpSpPr>
            <p:grpSpPr>
              <a:xfrm flipV="1">
                <a:off x="3191782" y="5106928"/>
                <a:ext cx="180000" cy="515719"/>
                <a:chOff x="1772667" y="1263943"/>
                <a:chExt cx="180000" cy="515719"/>
              </a:xfrm>
            </p:grpSpPr>
            <p:cxnSp>
              <p:nvCxnSpPr>
                <p:cNvPr id="126" name="直接连接符 12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p:cNvGrpSpPr/>
              <p:nvPr/>
            </p:nvGrpSpPr>
            <p:grpSpPr>
              <a:xfrm flipV="1">
                <a:off x="3960993" y="5106928"/>
                <a:ext cx="180000" cy="515719"/>
                <a:chOff x="1772667" y="1263943"/>
                <a:chExt cx="180000" cy="515719"/>
              </a:xfrm>
            </p:grpSpPr>
            <p:cxnSp>
              <p:nvCxnSpPr>
                <p:cNvPr id="124" name="直接连接符 12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33" name="组合 132"/>
          <p:cNvGrpSpPr/>
          <p:nvPr/>
        </p:nvGrpSpPr>
        <p:grpSpPr>
          <a:xfrm>
            <a:off x="1382986" y="2431104"/>
            <a:ext cx="1554188" cy="613380"/>
            <a:chOff x="8171731" y="6187959"/>
            <a:chExt cx="1554188" cy="613380"/>
          </a:xfrm>
          <a:solidFill>
            <a:srgbClr val="92D050"/>
          </a:solidFill>
        </p:grpSpPr>
        <p:sp>
          <p:nvSpPr>
            <p:cNvPr id="135" name="矩形 134"/>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grpSp>
        <p:nvGrpSpPr>
          <p:cNvPr id="141" name="组合 140"/>
          <p:cNvGrpSpPr/>
          <p:nvPr/>
        </p:nvGrpSpPr>
        <p:grpSpPr>
          <a:xfrm>
            <a:off x="1149349" y="3657600"/>
            <a:ext cx="2043597" cy="2652767"/>
            <a:chOff x="1149349" y="3657600"/>
            <a:chExt cx="2043597" cy="2652767"/>
          </a:xfrm>
        </p:grpSpPr>
        <p:grpSp>
          <p:nvGrpSpPr>
            <p:cNvPr id="142" name="组合 141"/>
            <p:cNvGrpSpPr/>
            <p:nvPr/>
          </p:nvGrpSpPr>
          <p:grpSpPr>
            <a:xfrm>
              <a:off x="1149349" y="5557885"/>
              <a:ext cx="2043597" cy="752482"/>
              <a:chOff x="1149349" y="5557885"/>
              <a:chExt cx="2043597" cy="752482"/>
            </a:xfrm>
          </p:grpSpPr>
          <p:pic>
            <p:nvPicPr>
              <p:cNvPr id="146" name="图片 1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47" name="îṣlîḍe">
                <a:hlinkClick r:id="" action="ppaction://noaction"/>
              </p:cNvPr>
              <p:cNvSpPr/>
              <p:nvPr/>
            </p:nvSpPr>
            <p:spPr>
              <a:xfrm>
                <a:off x="1901831" y="5870262"/>
                <a:ext cx="1291115" cy="407529"/>
              </a:xfrm>
              <a:prstGeom prst="rect">
                <a:avLst/>
              </a:prstGeom>
              <a:solidFill>
                <a:srgbClr val="B3404A"/>
              </a:solidFill>
              <a:ln w="28575">
                <a:solidFill>
                  <a:srgbClr val="B3404A"/>
                </a:solidFill>
              </a:ln>
            </p:spPr>
            <p:txBody>
              <a:bodyPr wrap="square" anchor="ctr" anchorCtr="0">
                <a:normAutofit/>
              </a:bodyPr>
              <a:lstStyle/>
              <a:p>
                <a:pPr lvl="0" algn="ctr"/>
                <a:r>
                  <a:rPr lang="zh-CN" altLang="en-US" b="1" dirty="0">
                    <a:solidFill>
                      <a:schemeClr val="bg1"/>
                    </a:solidFill>
                  </a:rPr>
                  <a:t>用户进程</a:t>
                </a:r>
                <a:endParaRPr lang="en-US" altLang="zh-CN" b="1" dirty="0">
                  <a:solidFill>
                    <a:schemeClr val="bg1"/>
                  </a:solidFill>
                </a:endParaRPr>
              </a:p>
            </p:txBody>
          </p:sp>
        </p:grpSp>
        <p:grpSp>
          <p:nvGrpSpPr>
            <p:cNvPr id="143" name="组合 142"/>
            <p:cNvGrpSpPr/>
            <p:nvPr/>
          </p:nvGrpSpPr>
          <p:grpSpPr>
            <a:xfrm>
              <a:off x="1749121" y="3657600"/>
              <a:ext cx="669497" cy="2207571"/>
              <a:chOff x="1749121" y="3657600"/>
              <a:chExt cx="669497" cy="2207571"/>
            </a:xfrm>
          </p:grpSpPr>
          <p:cxnSp>
            <p:nvCxnSpPr>
              <p:cNvPr id="144" name="直接箭头连接符 143"/>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145" name="乘号 144"/>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55" name="组合 154"/>
          <p:cNvGrpSpPr/>
          <p:nvPr/>
        </p:nvGrpSpPr>
        <p:grpSpPr>
          <a:xfrm>
            <a:off x="932210" y="850863"/>
            <a:ext cx="2303317" cy="1531378"/>
            <a:chOff x="932210" y="850863"/>
            <a:chExt cx="2303317" cy="1531378"/>
          </a:xfrm>
        </p:grpSpPr>
        <p:sp>
          <p:nvSpPr>
            <p:cNvPr id="152" name="îṣlîḍe">
              <a:hlinkClick r:id="" action="ppaction://noaction"/>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r>
                <a:rPr lang="en-US" altLang="zh-CN" b="1" dirty="0">
                  <a:solidFill>
                    <a:schemeClr val="bg1"/>
                  </a:solidFill>
                </a:rPr>
                <a:t>password</a:t>
              </a:r>
              <a:r>
                <a:rPr lang="zh-CN" altLang="en-US" b="1" dirty="0">
                  <a:solidFill>
                    <a:schemeClr val="bg1"/>
                  </a:solidFill>
                </a:rPr>
                <a:t>）</a:t>
              </a:r>
              <a:endParaRPr lang="en-US" altLang="zh-CN" b="1" dirty="0">
                <a:solidFill>
                  <a:schemeClr val="bg1"/>
                </a:solidFill>
              </a:endParaRPr>
            </a:p>
          </p:txBody>
        </p:sp>
        <p:cxnSp>
          <p:nvCxnSpPr>
            <p:cNvPr id="153" name="直接箭头连接符 152"/>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îṣlîḍe">
            <a:hlinkClick r:id="" action="ppaction://noaction"/>
          </p:cNvPr>
          <p:cNvSpPr/>
          <p:nvPr/>
        </p:nvSpPr>
        <p:spPr>
          <a:xfrm>
            <a:off x="2516001" y="3847535"/>
            <a:ext cx="1529955" cy="725590"/>
          </a:xfrm>
          <a:prstGeom prst="rect">
            <a:avLst/>
          </a:prstGeom>
          <a:solidFill>
            <a:srgbClr val="7030A0"/>
          </a:solidFill>
          <a:ln w="28575">
            <a:solidFill>
              <a:srgbClr val="7030A0"/>
            </a:solidFill>
          </a:ln>
        </p:spPr>
        <p:txBody>
          <a:bodyPr wrap="square" anchor="ctr" anchorCtr="0">
            <a:normAutofit/>
          </a:bodyPr>
          <a:lstStyle/>
          <a:p>
            <a:pPr lvl="0" algn="ctr"/>
            <a:r>
              <a:rPr lang="zh-CN" altLang="en-US" b="1" dirty="0">
                <a:solidFill>
                  <a:schemeClr val="bg1"/>
                </a:solidFill>
              </a:rPr>
              <a:t>内核态</a:t>
            </a:r>
            <a:endParaRPr lang="en-US" altLang="zh-CN" b="1" dirty="0">
              <a:solidFill>
                <a:schemeClr val="bg1"/>
              </a:solidFill>
            </a:endParaRPr>
          </a:p>
          <a:p>
            <a:pPr lvl="0" algn="ctr"/>
            <a:r>
              <a:rPr lang="en-US" altLang="zh-CN" b="1" dirty="0">
                <a:solidFill>
                  <a:schemeClr val="bg1"/>
                </a:solidFill>
              </a:rPr>
              <a:t>RSA</a:t>
            </a:r>
            <a:r>
              <a:rPr lang="zh-CN" altLang="en-US" b="1" dirty="0">
                <a:solidFill>
                  <a:schemeClr val="bg1"/>
                </a:solidFill>
              </a:rPr>
              <a:t>计算过程</a:t>
            </a:r>
            <a:endParaRPr lang="en-US" altLang="zh-CN" b="1" dirty="0">
              <a:solidFill>
                <a:schemeClr val="bg1"/>
              </a:solidFill>
            </a:endParaRPr>
          </a:p>
        </p:txBody>
      </p:sp>
      <p:cxnSp>
        <p:nvCxnSpPr>
          <p:cNvPr id="148" name="直接箭头连接符 147"/>
          <p:cNvCxnSpPr/>
          <p:nvPr/>
        </p:nvCxnSpPr>
        <p:spPr>
          <a:xfrm>
            <a:off x="2977785" y="2542741"/>
            <a:ext cx="1024938" cy="0"/>
          </a:xfrm>
          <a:prstGeom prst="straightConnector1">
            <a:avLst/>
          </a:prstGeom>
          <a:ln w="38100" cap="rnd">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374986" y="4614655"/>
            <a:ext cx="2516704" cy="1658045"/>
            <a:chOff x="3374986" y="4614655"/>
            <a:chExt cx="2516704" cy="1658045"/>
          </a:xfrm>
        </p:grpSpPr>
        <p:cxnSp>
          <p:nvCxnSpPr>
            <p:cNvPr id="161" name="直接箭头连接符 160"/>
            <p:cNvCxnSpPr/>
            <p:nvPr/>
          </p:nvCxnSpPr>
          <p:spPr>
            <a:xfrm>
              <a:off x="3688803" y="4614655"/>
              <a:ext cx="0" cy="1261696"/>
            </a:xfrm>
            <a:prstGeom prst="straightConnector1">
              <a:avLst/>
            </a:prstGeom>
            <a:ln w="38100" cap="rnd">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2" name="îṣlîḍe">
              <a:hlinkClick r:id="" action="ppaction://noaction"/>
            </p:cNvPr>
            <p:cNvSpPr/>
            <p:nvPr/>
          </p:nvSpPr>
          <p:spPr>
            <a:xfrm>
              <a:off x="3374986" y="5865171"/>
              <a:ext cx="1382818" cy="407529"/>
            </a:xfrm>
            <a:prstGeom prst="rect">
              <a:avLst/>
            </a:prstGeom>
            <a:solidFill>
              <a:srgbClr val="00B0F0"/>
            </a:solidFill>
            <a:ln w="28575">
              <a:solidFill>
                <a:srgbClr val="00B0F0"/>
              </a:solidFill>
            </a:ln>
          </p:spPr>
          <p:txBody>
            <a:bodyPr wrap="square" anchor="ctr" anchorCtr="0">
              <a:normAutofit/>
            </a:bodyPr>
            <a:lstStyle/>
            <a:p>
              <a:pPr lvl="0" algn="ctr"/>
              <a:r>
                <a:rPr lang="en-US" altLang="zh-CN" b="1" dirty="0">
                  <a:solidFill>
                    <a:schemeClr val="bg1"/>
                  </a:solidFill>
                </a:rPr>
                <a:t>memory</a:t>
              </a:r>
              <a:endParaRPr lang="en-US" altLang="zh-CN" b="1" dirty="0">
                <a:solidFill>
                  <a:schemeClr val="bg1"/>
                </a:solidFill>
              </a:endParaRPr>
            </a:p>
          </p:txBody>
        </p:sp>
        <p:sp>
          <p:nvSpPr>
            <p:cNvPr id="163" name="îṣlîḍe">
              <a:hlinkClick r:id="" action="ppaction://noaction"/>
            </p:cNvPr>
            <p:cNvSpPr/>
            <p:nvPr/>
          </p:nvSpPr>
          <p:spPr>
            <a:xfrm>
              <a:off x="3597366" y="5479010"/>
              <a:ext cx="2294324" cy="399936"/>
            </a:xfrm>
            <a:prstGeom prst="rect">
              <a:avLst/>
            </a:prstGeom>
          </p:spPr>
          <p:txBody>
            <a:bodyPr wrap="square" anchor="ctr" anchorCtr="0">
              <a:normAutofit fontScale="77500" lnSpcReduction="20000"/>
            </a:bodyPr>
            <a:lstStyle/>
            <a:p>
              <a:pPr lvl="0" algn="ctr"/>
              <a:r>
                <a:rPr lang="zh-CN" altLang="en-US" sz="2000" b="1" dirty="0">
                  <a:solidFill>
                    <a:srgbClr val="00B0F0"/>
                  </a:solidFill>
                </a:rPr>
                <a:t>明密文、敏感信息密文</a:t>
              </a:r>
              <a:endParaRPr lang="en-US" altLang="zh-CN" sz="2000" b="1" dirty="0">
                <a:solidFill>
                  <a:srgbClr val="00B0F0"/>
                </a:solidFill>
              </a:endParaRPr>
            </a:p>
          </p:txBody>
        </p:sp>
      </p:grpSp>
      <p:sp>
        <p:nvSpPr>
          <p:cNvPr id="151" name="îṣlîḍe">
            <a:hlinkClick r:id="" action="ppaction://noaction"/>
          </p:cNvPr>
          <p:cNvSpPr/>
          <p:nvPr/>
        </p:nvSpPr>
        <p:spPr>
          <a:xfrm>
            <a:off x="1421573" y="2394706"/>
            <a:ext cx="1447412" cy="671231"/>
          </a:xfrm>
          <a:prstGeom prst="rect">
            <a:avLst/>
          </a:prstGeom>
        </p:spPr>
        <p:txBody>
          <a:bodyPr wrap="square" anchor="ctr" anchorCtr="0">
            <a:normAutofit/>
          </a:bodyPr>
          <a:lstStyle/>
          <a:p>
            <a:pPr lvl="0"/>
            <a:r>
              <a:rPr lang="en-US" altLang="zh-CN" sz="2000" b="1" dirty="0">
                <a:solidFill>
                  <a:schemeClr val="bg1"/>
                </a:solidFill>
              </a:rPr>
              <a:t>AES</a:t>
            </a:r>
            <a:r>
              <a:rPr lang="zh-CN" altLang="en-US" sz="2000" b="1" dirty="0">
                <a:solidFill>
                  <a:schemeClr val="bg1"/>
                </a:solidFill>
              </a:rPr>
              <a:t>主密钥</a:t>
            </a:r>
            <a:endParaRPr lang="en-US" altLang="zh-CN" sz="2000" b="1" dirty="0">
              <a:solidFill>
                <a:schemeClr val="bg1"/>
              </a:solidFill>
            </a:endParaRPr>
          </a:p>
        </p:txBody>
      </p:sp>
      <p:grpSp>
        <p:nvGrpSpPr>
          <p:cNvPr id="6" name="组合 5"/>
          <p:cNvGrpSpPr/>
          <p:nvPr/>
        </p:nvGrpSpPr>
        <p:grpSpPr>
          <a:xfrm>
            <a:off x="4120201" y="3108710"/>
            <a:ext cx="1589502" cy="1306866"/>
            <a:chOff x="4053468" y="3058393"/>
            <a:chExt cx="1589502" cy="1306866"/>
          </a:xfrm>
        </p:grpSpPr>
        <p:sp>
          <p:nvSpPr>
            <p:cNvPr id="158" name="îṣlîḍe">
              <a:hlinkClick r:id="" action="ppaction://noaction"/>
            </p:cNvPr>
            <p:cNvSpPr/>
            <p:nvPr/>
          </p:nvSpPr>
          <p:spPr>
            <a:xfrm>
              <a:off x="4064552" y="3694028"/>
              <a:ext cx="1578418" cy="671231"/>
            </a:xfrm>
            <a:prstGeom prst="rect">
              <a:avLst/>
            </a:prstGeom>
          </p:spPr>
          <p:txBody>
            <a:bodyPr wrap="square" anchor="ctr" anchorCtr="0">
              <a:normAutofit fontScale="85000" lnSpcReduction="10000"/>
            </a:bodyPr>
            <a:lstStyle/>
            <a:p>
              <a:pPr lvl="0" algn="ctr"/>
              <a:r>
                <a:rPr lang="zh-CN" altLang="en-US" sz="2000" b="1" dirty="0">
                  <a:solidFill>
                    <a:schemeClr val="tx1">
                      <a:lumMod val="65000"/>
                      <a:lumOff val="35000"/>
                    </a:schemeClr>
                  </a:solidFill>
                </a:rPr>
                <a:t>非特权寄存器</a:t>
              </a:r>
              <a:endParaRPr lang="en-US" altLang="zh-CN" sz="2000" b="1" dirty="0">
                <a:solidFill>
                  <a:schemeClr val="tx1">
                    <a:lumMod val="65000"/>
                    <a:lumOff val="35000"/>
                  </a:schemeClr>
                </a:solidFill>
              </a:endParaRPr>
            </a:p>
            <a:p>
              <a:pPr lvl="0" algn="ctr"/>
              <a:r>
                <a:rPr lang="zh-CN" altLang="en-US" sz="2000" b="1" dirty="0">
                  <a:solidFill>
                    <a:schemeClr val="tx1">
                      <a:lumMod val="65000"/>
                      <a:lumOff val="35000"/>
                    </a:schemeClr>
                  </a:solidFill>
                </a:rPr>
                <a:t>（计算期）</a:t>
              </a:r>
              <a:endParaRPr lang="en-US" altLang="zh-CN" sz="2000" b="1" dirty="0">
                <a:solidFill>
                  <a:schemeClr val="tx1">
                    <a:lumMod val="65000"/>
                    <a:lumOff val="35000"/>
                  </a:schemeClr>
                </a:solidFill>
              </a:endParaRPr>
            </a:p>
          </p:txBody>
        </p:sp>
        <p:grpSp>
          <p:nvGrpSpPr>
            <p:cNvPr id="3" name="组合 2"/>
            <p:cNvGrpSpPr/>
            <p:nvPr/>
          </p:nvGrpSpPr>
          <p:grpSpPr>
            <a:xfrm>
              <a:off x="4053468" y="3058393"/>
              <a:ext cx="1554188" cy="671231"/>
              <a:chOff x="4041221" y="2395962"/>
              <a:chExt cx="1554188" cy="671231"/>
            </a:xfrm>
          </p:grpSpPr>
          <p:grpSp>
            <p:nvGrpSpPr>
              <p:cNvPr id="149" name="组合 148"/>
              <p:cNvGrpSpPr/>
              <p:nvPr/>
            </p:nvGrpSpPr>
            <p:grpSpPr>
              <a:xfrm>
                <a:off x="4041221" y="2429295"/>
                <a:ext cx="1554188" cy="613380"/>
                <a:chOff x="8171731" y="6187959"/>
                <a:chExt cx="1554188" cy="613380"/>
              </a:xfrm>
              <a:solidFill>
                <a:srgbClr val="92D050"/>
              </a:solidFill>
            </p:grpSpPr>
            <p:sp>
              <p:nvSpPr>
                <p:cNvPr id="150" name="矩形 149"/>
                <p:cNvSpPr/>
                <p:nvPr/>
              </p:nvSpPr>
              <p:spPr>
                <a:xfrm>
                  <a:off x="8171731"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4" name="矩形 153"/>
                <p:cNvSpPr/>
                <p:nvPr/>
              </p:nvSpPr>
              <p:spPr>
                <a:xfrm>
                  <a:off x="8690577"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7" name="矩形 156"/>
                <p:cNvSpPr/>
                <p:nvPr/>
              </p:nvSpPr>
              <p:spPr>
                <a:xfrm>
                  <a:off x="9207074"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73" name="îṣlîḍe">
                <a:hlinkClick r:id="" action="ppaction://noaction"/>
              </p:cNvPr>
              <p:cNvSpPr/>
              <p:nvPr/>
            </p:nvSpPr>
            <p:spPr>
              <a:xfrm>
                <a:off x="4095803" y="2395962"/>
                <a:ext cx="1447412" cy="671231"/>
              </a:xfrm>
              <a:prstGeom prst="rect">
                <a:avLst/>
              </a:prstGeom>
            </p:spPr>
            <p:txBody>
              <a:bodyPr wrap="square" anchor="ctr" anchorCtr="0">
                <a:normAutofit/>
              </a:bodyPr>
              <a:lstStyle/>
              <a:p>
                <a:pPr lvl="0" algn="ctr"/>
                <a:r>
                  <a:rPr lang="en-US" altLang="zh-CN" b="1" dirty="0">
                    <a:solidFill>
                      <a:schemeClr val="bg1"/>
                    </a:solidFill>
                  </a:rPr>
                  <a:t>RSA</a:t>
                </a:r>
                <a:r>
                  <a:rPr lang="zh-CN" altLang="en-US" b="1" dirty="0">
                    <a:solidFill>
                      <a:schemeClr val="bg1"/>
                    </a:solidFill>
                  </a:rPr>
                  <a:t>密钥及中间结果</a:t>
                </a:r>
                <a:endParaRPr lang="en-US" altLang="zh-CN" b="1" dirty="0">
                  <a:solidFill>
                    <a:schemeClr val="bg1"/>
                  </a:solidFill>
                </a:endParaRPr>
              </a:p>
            </p:txBody>
          </p:sp>
        </p:grpSp>
      </p:grpSp>
      <p:grpSp>
        <p:nvGrpSpPr>
          <p:cNvPr id="174" name="组合 173"/>
          <p:cNvGrpSpPr/>
          <p:nvPr/>
        </p:nvGrpSpPr>
        <p:grpSpPr>
          <a:xfrm>
            <a:off x="3754631" y="853481"/>
            <a:ext cx="2303317" cy="1531378"/>
            <a:chOff x="932210" y="850863"/>
            <a:chExt cx="2303317" cy="1531378"/>
          </a:xfrm>
        </p:grpSpPr>
        <p:sp>
          <p:nvSpPr>
            <p:cNvPr id="175" name="îṣlîḍe">
              <a:hlinkClick r:id="" action="ppaction://noaction"/>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加密的</a:t>
              </a:r>
              <a:r>
                <a:rPr lang="en-US" altLang="zh-CN" b="1" dirty="0">
                  <a:solidFill>
                    <a:schemeClr val="bg1"/>
                  </a:solidFill>
                </a:rPr>
                <a:t>RSA</a:t>
              </a:r>
              <a:r>
                <a:rPr lang="zh-CN" altLang="en-US" b="1" dirty="0">
                  <a:solidFill>
                    <a:schemeClr val="bg1"/>
                  </a:solidFill>
                </a:rPr>
                <a:t>密钥</a:t>
              </a:r>
              <a:endParaRPr lang="en-US" altLang="zh-CN" b="1" dirty="0">
                <a:solidFill>
                  <a:schemeClr val="bg1"/>
                </a:solidFill>
              </a:endParaRPr>
            </a:p>
          </p:txBody>
        </p:sp>
        <p:cxnSp>
          <p:nvCxnSpPr>
            <p:cNvPr id="176" name="直接箭头连接符 175"/>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39" name="îṣlîḍe">
            <a:hlinkClick r:id="" action="ppaction://noaction"/>
          </p:cNvPr>
          <p:cNvSpPr/>
          <p:nvPr/>
        </p:nvSpPr>
        <p:spPr>
          <a:xfrm>
            <a:off x="3984471" y="2378781"/>
            <a:ext cx="1825960" cy="446055"/>
          </a:xfrm>
          <a:prstGeom prst="rect">
            <a:avLst/>
          </a:prstGeom>
          <a:solidFill>
            <a:srgbClr val="7030A0"/>
          </a:solidFill>
          <a:ln w="28575">
            <a:solidFill>
              <a:srgbClr val="7030A0"/>
            </a:solidFill>
          </a:ln>
        </p:spPr>
        <p:txBody>
          <a:bodyPr wrap="square" anchor="ctr" anchorCtr="0">
            <a:normAutofit/>
          </a:bodyPr>
          <a:lstStyle/>
          <a:p>
            <a:pPr lvl="0" algn="ctr"/>
            <a:r>
              <a:rPr lang="zh-CN" altLang="en-US" b="1" dirty="0">
                <a:solidFill>
                  <a:schemeClr val="bg1"/>
                </a:solidFill>
              </a:rPr>
              <a:t>内核态 </a:t>
            </a:r>
            <a:r>
              <a:rPr lang="en-US" altLang="zh-CN" b="1" dirty="0">
                <a:solidFill>
                  <a:schemeClr val="bg1"/>
                </a:solidFill>
              </a:rPr>
              <a:t>AES</a:t>
            </a:r>
            <a:r>
              <a:rPr lang="zh-CN" altLang="en-US" b="1" dirty="0">
                <a:solidFill>
                  <a:schemeClr val="bg1"/>
                </a:solidFill>
              </a:rPr>
              <a:t>解密</a:t>
            </a:r>
            <a:endParaRPr lang="en-US" altLang="zh-CN" b="1" dirty="0">
              <a:solidFill>
                <a:schemeClr val="bg1"/>
              </a:solidFill>
            </a:endParaRPr>
          </a:p>
        </p:txBody>
      </p:sp>
      <p:cxnSp>
        <p:nvCxnSpPr>
          <p:cNvPr id="156" name="直接箭头连接符 155"/>
          <p:cNvCxnSpPr/>
          <p:nvPr/>
        </p:nvCxnSpPr>
        <p:spPr>
          <a:xfrm>
            <a:off x="4906289" y="2824836"/>
            <a:ext cx="0" cy="309648"/>
          </a:xfrm>
          <a:prstGeom prst="straightConnector1">
            <a:avLst/>
          </a:prstGeom>
          <a:ln w="38100" cap="rnd">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345394" y="3312104"/>
            <a:ext cx="751414" cy="535219"/>
            <a:chOff x="3345394" y="3312104"/>
            <a:chExt cx="751414" cy="535219"/>
          </a:xfrm>
        </p:grpSpPr>
        <p:cxnSp>
          <p:nvCxnSpPr>
            <p:cNvPr id="159" name="直接箭头连接符 158"/>
            <p:cNvCxnSpPr/>
            <p:nvPr/>
          </p:nvCxnSpPr>
          <p:spPr>
            <a:xfrm>
              <a:off x="3345394" y="3324929"/>
              <a:ext cx="0" cy="522394"/>
            </a:xfrm>
            <a:prstGeom prst="straightConnector1">
              <a:avLst/>
            </a:prstGeom>
            <a:ln w="38100" cap="rnd">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H="1">
              <a:off x="3345395" y="3312104"/>
              <a:ext cx="751413" cy="0"/>
            </a:xfrm>
            <a:prstGeom prst="straightConnector1">
              <a:avLst/>
            </a:prstGeom>
            <a:ln w="38100" cap="rnd">
              <a:solidFill>
                <a:srgbClr val="92D050"/>
              </a:solidFill>
              <a:tailEnd type="none"/>
            </a:ln>
          </p:spPr>
          <p:style>
            <a:lnRef idx="1">
              <a:schemeClr val="accent1"/>
            </a:lnRef>
            <a:fillRef idx="0">
              <a:schemeClr val="accent1"/>
            </a:fillRef>
            <a:effectRef idx="0">
              <a:schemeClr val="accent1"/>
            </a:effectRef>
            <a:fontRef idx="minor">
              <a:schemeClr val="tx1"/>
            </a:fontRef>
          </p:style>
        </p:cxnSp>
      </p:grpSp>
      <p:sp>
        <p:nvSpPr>
          <p:cNvPr id="179" name="Freeform 16"/>
          <p:cNvSpPr>
            <a:spLocks noChangeAspect="1" noEditPoints="1"/>
          </p:cNvSpPr>
          <p:nvPr/>
        </p:nvSpPr>
        <p:spPr bwMode="auto">
          <a:xfrm>
            <a:off x="7229443" y="1194233"/>
            <a:ext cx="472583" cy="472582"/>
          </a:xfrm>
          <a:custGeom>
            <a:avLst/>
            <a:gdLst>
              <a:gd name="T0" fmla="*/ 0 w 156"/>
              <a:gd name="T1" fmla="*/ 37 h 156"/>
              <a:gd name="T2" fmla="*/ 74 w 156"/>
              <a:gd name="T3" fmla="*/ 37 h 156"/>
              <a:gd name="T4" fmla="*/ 65 w 156"/>
              <a:gd name="T5" fmla="*/ 37 h 156"/>
              <a:gd name="T6" fmla="*/ 41 w 156"/>
              <a:gd name="T7" fmla="*/ 41 h 156"/>
              <a:gd name="T8" fmla="*/ 37 w 156"/>
              <a:gd name="T9" fmla="*/ 66 h 156"/>
              <a:gd name="T10" fmla="*/ 32 w 156"/>
              <a:gd name="T11" fmla="*/ 41 h 156"/>
              <a:gd name="T12" fmla="*/ 8 w 156"/>
              <a:gd name="T13" fmla="*/ 37 h 156"/>
              <a:gd name="T14" fmla="*/ 32 w 156"/>
              <a:gd name="T15" fmla="*/ 33 h 156"/>
              <a:gd name="T16" fmla="*/ 37 w 156"/>
              <a:gd name="T17" fmla="*/ 8 h 156"/>
              <a:gd name="T18" fmla="*/ 41 w 156"/>
              <a:gd name="T19" fmla="*/ 33 h 156"/>
              <a:gd name="T20" fmla="*/ 65 w 156"/>
              <a:gd name="T21" fmla="*/ 37 h 156"/>
              <a:gd name="T22" fmla="*/ 82 w 156"/>
              <a:gd name="T23" fmla="*/ 119 h 156"/>
              <a:gd name="T24" fmla="*/ 156 w 156"/>
              <a:gd name="T25" fmla="*/ 119 h 156"/>
              <a:gd name="T26" fmla="*/ 119 w 156"/>
              <a:gd name="T27" fmla="*/ 90 h 156"/>
              <a:gd name="T28" fmla="*/ 119 w 156"/>
              <a:gd name="T29" fmla="*/ 107 h 156"/>
              <a:gd name="T30" fmla="*/ 119 w 156"/>
              <a:gd name="T31" fmla="*/ 90 h 156"/>
              <a:gd name="T32" fmla="*/ 111 w 156"/>
              <a:gd name="T33" fmla="*/ 140 h 156"/>
              <a:gd name="T34" fmla="*/ 127 w 156"/>
              <a:gd name="T35" fmla="*/ 140 h 156"/>
              <a:gd name="T36" fmla="*/ 148 w 156"/>
              <a:gd name="T37" fmla="*/ 119 h 156"/>
              <a:gd name="T38" fmla="*/ 94 w 156"/>
              <a:gd name="T39" fmla="*/ 123 h 156"/>
              <a:gd name="T40" fmla="*/ 94 w 156"/>
              <a:gd name="T41" fmla="*/ 115 h 156"/>
              <a:gd name="T42" fmla="*/ 148 w 156"/>
              <a:gd name="T43" fmla="*/ 119 h 156"/>
              <a:gd name="T44" fmla="*/ 0 w 156"/>
              <a:gd name="T45" fmla="*/ 119 h 156"/>
              <a:gd name="T46" fmla="*/ 74 w 156"/>
              <a:gd name="T47" fmla="*/ 119 h 156"/>
              <a:gd name="T48" fmla="*/ 57 w 156"/>
              <a:gd name="T49" fmla="*/ 134 h 156"/>
              <a:gd name="T50" fmla="*/ 51 w 156"/>
              <a:gd name="T51" fmla="*/ 140 h 156"/>
              <a:gd name="T52" fmla="*/ 22 w 156"/>
              <a:gd name="T53" fmla="*/ 140 h 156"/>
              <a:gd name="T54" fmla="*/ 16 w 156"/>
              <a:gd name="T55" fmla="*/ 134 h 156"/>
              <a:gd name="T56" fmla="*/ 16 w 156"/>
              <a:gd name="T57" fmla="*/ 104 h 156"/>
              <a:gd name="T58" fmla="*/ 22 w 156"/>
              <a:gd name="T59" fmla="*/ 98 h 156"/>
              <a:gd name="T60" fmla="*/ 51 w 156"/>
              <a:gd name="T61" fmla="*/ 98 h 156"/>
              <a:gd name="T62" fmla="*/ 57 w 156"/>
              <a:gd name="T63" fmla="*/ 104 h 156"/>
              <a:gd name="T64" fmla="*/ 57 w 156"/>
              <a:gd name="T65" fmla="*/ 134 h 156"/>
              <a:gd name="T66" fmla="*/ 156 w 156"/>
              <a:gd name="T67" fmla="*/ 37 h 156"/>
              <a:gd name="T68" fmla="*/ 82 w 156"/>
              <a:gd name="T69" fmla="*/ 37 h 156"/>
              <a:gd name="T70" fmla="*/ 90 w 156"/>
              <a:gd name="T71" fmla="*/ 37 h 156"/>
              <a:gd name="T72" fmla="*/ 143 w 156"/>
              <a:gd name="T73" fmla="*/ 33 h 156"/>
              <a:gd name="T74" fmla="*/ 143 w 156"/>
              <a:gd name="T75" fmla="*/ 41 h 156"/>
              <a:gd name="T76" fmla="*/ 90 w 156"/>
              <a:gd name="T77" fmla="*/ 3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 h="156">
                <a:moveTo>
                  <a:pt x="37" y="0"/>
                </a:moveTo>
                <a:cubicBezTo>
                  <a:pt x="16" y="0"/>
                  <a:pt x="0" y="17"/>
                  <a:pt x="0" y="37"/>
                </a:cubicBezTo>
                <a:cubicBezTo>
                  <a:pt x="0" y="57"/>
                  <a:pt x="16" y="74"/>
                  <a:pt x="37" y="74"/>
                </a:cubicBezTo>
                <a:cubicBezTo>
                  <a:pt x="57" y="74"/>
                  <a:pt x="74" y="57"/>
                  <a:pt x="74" y="37"/>
                </a:cubicBezTo>
                <a:cubicBezTo>
                  <a:pt x="74" y="17"/>
                  <a:pt x="57" y="0"/>
                  <a:pt x="37" y="0"/>
                </a:cubicBezTo>
                <a:close/>
                <a:moveTo>
                  <a:pt x="65" y="37"/>
                </a:moveTo>
                <a:cubicBezTo>
                  <a:pt x="65" y="39"/>
                  <a:pt x="63" y="41"/>
                  <a:pt x="61" y="41"/>
                </a:cubicBezTo>
                <a:cubicBezTo>
                  <a:pt x="41" y="41"/>
                  <a:pt x="41" y="41"/>
                  <a:pt x="41" y="41"/>
                </a:cubicBezTo>
                <a:cubicBezTo>
                  <a:pt x="41" y="62"/>
                  <a:pt x="41" y="62"/>
                  <a:pt x="41" y="62"/>
                </a:cubicBezTo>
                <a:cubicBezTo>
                  <a:pt x="41" y="64"/>
                  <a:pt x="39" y="66"/>
                  <a:pt x="37" y="66"/>
                </a:cubicBezTo>
                <a:cubicBezTo>
                  <a:pt x="34" y="66"/>
                  <a:pt x="32" y="64"/>
                  <a:pt x="32" y="62"/>
                </a:cubicBezTo>
                <a:cubicBezTo>
                  <a:pt x="32" y="41"/>
                  <a:pt x="32" y="41"/>
                  <a:pt x="32" y="41"/>
                </a:cubicBezTo>
                <a:cubicBezTo>
                  <a:pt x="12" y="41"/>
                  <a:pt x="12" y="41"/>
                  <a:pt x="12" y="41"/>
                </a:cubicBezTo>
                <a:cubicBezTo>
                  <a:pt x="10" y="41"/>
                  <a:pt x="8" y="39"/>
                  <a:pt x="8" y="37"/>
                </a:cubicBezTo>
                <a:cubicBezTo>
                  <a:pt x="8" y="35"/>
                  <a:pt x="10" y="33"/>
                  <a:pt x="12" y="33"/>
                </a:cubicBezTo>
                <a:cubicBezTo>
                  <a:pt x="32" y="33"/>
                  <a:pt x="32" y="33"/>
                  <a:pt x="32" y="33"/>
                </a:cubicBezTo>
                <a:cubicBezTo>
                  <a:pt x="32" y="12"/>
                  <a:pt x="32" y="12"/>
                  <a:pt x="32" y="12"/>
                </a:cubicBezTo>
                <a:cubicBezTo>
                  <a:pt x="32" y="10"/>
                  <a:pt x="34" y="8"/>
                  <a:pt x="37" y="8"/>
                </a:cubicBezTo>
                <a:cubicBezTo>
                  <a:pt x="39" y="8"/>
                  <a:pt x="41" y="10"/>
                  <a:pt x="41" y="12"/>
                </a:cubicBezTo>
                <a:cubicBezTo>
                  <a:pt x="41" y="33"/>
                  <a:pt x="41" y="33"/>
                  <a:pt x="41" y="33"/>
                </a:cubicBezTo>
                <a:cubicBezTo>
                  <a:pt x="61" y="33"/>
                  <a:pt x="61" y="33"/>
                  <a:pt x="61" y="33"/>
                </a:cubicBezTo>
                <a:cubicBezTo>
                  <a:pt x="63" y="33"/>
                  <a:pt x="65" y="35"/>
                  <a:pt x="65" y="37"/>
                </a:cubicBezTo>
                <a:close/>
                <a:moveTo>
                  <a:pt x="119" y="82"/>
                </a:moveTo>
                <a:cubicBezTo>
                  <a:pt x="98" y="82"/>
                  <a:pt x="82" y="99"/>
                  <a:pt x="82" y="119"/>
                </a:cubicBezTo>
                <a:cubicBezTo>
                  <a:pt x="82" y="140"/>
                  <a:pt x="98" y="156"/>
                  <a:pt x="119" y="156"/>
                </a:cubicBezTo>
                <a:cubicBezTo>
                  <a:pt x="139" y="156"/>
                  <a:pt x="156" y="140"/>
                  <a:pt x="156" y="119"/>
                </a:cubicBezTo>
                <a:cubicBezTo>
                  <a:pt x="156" y="99"/>
                  <a:pt x="139" y="82"/>
                  <a:pt x="119" y="82"/>
                </a:cubicBezTo>
                <a:close/>
                <a:moveTo>
                  <a:pt x="119" y="90"/>
                </a:moveTo>
                <a:cubicBezTo>
                  <a:pt x="123" y="90"/>
                  <a:pt x="127" y="94"/>
                  <a:pt x="127" y="99"/>
                </a:cubicBezTo>
                <a:cubicBezTo>
                  <a:pt x="127" y="103"/>
                  <a:pt x="123" y="107"/>
                  <a:pt x="119" y="107"/>
                </a:cubicBezTo>
                <a:cubicBezTo>
                  <a:pt x="114" y="107"/>
                  <a:pt x="111" y="103"/>
                  <a:pt x="111" y="99"/>
                </a:cubicBezTo>
                <a:cubicBezTo>
                  <a:pt x="111" y="94"/>
                  <a:pt x="114" y="90"/>
                  <a:pt x="119" y="90"/>
                </a:cubicBezTo>
                <a:close/>
                <a:moveTo>
                  <a:pt x="119" y="148"/>
                </a:moveTo>
                <a:cubicBezTo>
                  <a:pt x="114" y="148"/>
                  <a:pt x="111" y="144"/>
                  <a:pt x="111" y="140"/>
                </a:cubicBezTo>
                <a:cubicBezTo>
                  <a:pt x="111" y="135"/>
                  <a:pt x="114" y="132"/>
                  <a:pt x="119" y="132"/>
                </a:cubicBezTo>
                <a:cubicBezTo>
                  <a:pt x="123" y="132"/>
                  <a:pt x="127" y="135"/>
                  <a:pt x="127" y="140"/>
                </a:cubicBezTo>
                <a:cubicBezTo>
                  <a:pt x="127" y="144"/>
                  <a:pt x="123" y="148"/>
                  <a:pt x="119" y="148"/>
                </a:cubicBezTo>
                <a:close/>
                <a:moveTo>
                  <a:pt x="148" y="119"/>
                </a:moveTo>
                <a:cubicBezTo>
                  <a:pt x="148" y="122"/>
                  <a:pt x="146" y="123"/>
                  <a:pt x="143" y="123"/>
                </a:cubicBezTo>
                <a:cubicBezTo>
                  <a:pt x="94" y="123"/>
                  <a:pt x="94" y="123"/>
                  <a:pt x="94" y="123"/>
                </a:cubicBezTo>
                <a:cubicBezTo>
                  <a:pt x="92" y="123"/>
                  <a:pt x="90" y="122"/>
                  <a:pt x="90" y="119"/>
                </a:cubicBezTo>
                <a:cubicBezTo>
                  <a:pt x="90" y="117"/>
                  <a:pt x="92" y="115"/>
                  <a:pt x="94" y="115"/>
                </a:cubicBezTo>
                <a:cubicBezTo>
                  <a:pt x="143" y="115"/>
                  <a:pt x="143" y="115"/>
                  <a:pt x="143" y="115"/>
                </a:cubicBezTo>
                <a:cubicBezTo>
                  <a:pt x="146" y="115"/>
                  <a:pt x="148" y="117"/>
                  <a:pt x="148" y="119"/>
                </a:cubicBezTo>
                <a:close/>
                <a:moveTo>
                  <a:pt x="37" y="82"/>
                </a:moveTo>
                <a:cubicBezTo>
                  <a:pt x="16" y="82"/>
                  <a:pt x="0" y="99"/>
                  <a:pt x="0" y="119"/>
                </a:cubicBezTo>
                <a:cubicBezTo>
                  <a:pt x="0" y="140"/>
                  <a:pt x="16" y="156"/>
                  <a:pt x="37" y="156"/>
                </a:cubicBezTo>
                <a:cubicBezTo>
                  <a:pt x="57" y="156"/>
                  <a:pt x="74" y="140"/>
                  <a:pt x="74" y="119"/>
                </a:cubicBezTo>
                <a:cubicBezTo>
                  <a:pt x="74" y="99"/>
                  <a:pt x="57" y="82"/>
                  <a:pt x="37" y="82"/>
                </a:cubicBezTo>
                <a:close/>
                <a:moveTo>
                  <a:pt x="57" y="134"/>
                </a:moveTo>
                <a:cubicBezTo>
                  <a:pt x="59" y="136"/>
                  <a:pt x="59" y="139"/>
                  <a:pt x="57" y="140"/>
                </a:cubicBezTo>
                <a:cubicBezTo>
                  <a:pt x="56" y="142"/>
                  <a:pt x="53" y="142"/>
                  <a:pt x="51" y="140"/>
                </a:cubicBezTo>
                <a:cubicBezTo>
                  <a:pt x="37" y="125"/>
                  <a:pt x="37" y="125"/>
                  <a:pt x="37" y="125"/>
                </a:cubicBezTo>
                <a:cubicBezTo>
                  <a:pt x="22" y="140"/>
                  <a:pt x="22" y="140"/>
                  <a:pt x="22" y="140"/>
                </a:cubicBezTo>
                <a:cubicBezTo>
                  <a:pt x="20" y="142"/>
                  <a:pt x="17" y="142"/>
                  <a:pt x="16" y="140"/>
                </a:cubicBezTo>
                <a:cubicBezTo>
                  <a:pt x="14" y="139"/>
                  <a:pt x="14" y="136"/>
                  <a:pt x="16" y="134"/>
                </a:cubicBezTo>
                <a:cubicBezTo>
                  <a:pt x="31" y="119"/>
                  <a:pt x="31" y="119"/>
                  <a:pt x="31" y="119"/>
                </a:cubicBezTo>
                <a:cubicBezTo>
                  <a:pt x="16" y="104"/>
                  <a:pt x="16" y="104"/>
                  <a:pt x="16" y="104"/>
                </a:cubicBezTo>
                <a:cubicBezTo>
                  <a:pt x="14" y="103"/>
                  <a:pt x="14" y="100"/>
                  <a:pt x="16" y="98"/>
                </a:cubicBezTo>
                <a:cubicBezTo>
                  <a:pt x="17" y="97"/>
                  <a:pt x="20" y="97"/>
                  <a:pt x="22" y="98"/>
                </a:cubicBezTo>
                <a:cubicBezTo>
                  <a:pt x="37" y="113"/>
                  <a:pt x="37" y="113"/>
                  <a:pt x="37" y="113"/>
                </a:cubicBezTo>
                <a:cubicBezTo>
                  <a:pt x="51" y="98"/>
                  <a:pt x="51" y="98"/>
                  <a:pt x="51" y="98"/>
                </a:cubicBezTo>
                <a:cubicBezTo>
                  <a:pt x="53" y="97"/>
                  <a:pt x="56" y="97"/>
                  <a:pt x="57" y="98"/>
                </a:cubicBezTo>
                <a:cubicBezTo>
                  <a:pt x="59" y="100"/>
                  <a:pt x="59" y="103"/>
                  <a:pt x="57" y="104"/>
                </a:cubicBezTo>
                <a:cubicBezTo>
                  <a:pt x="42" y="119"/>
                  <a:pt x="42" y="119"/>
                  <a:pt x="42" y="119"/>
                </a:cubicBezTo>
                <a:lnTo>
                  <a:pt x="57" y="134"/>
                </a:lnTo>
                <a:close/>
                <a:moveTo>
                  <a:pt x="119" y="74"/>
                </a:moveTo>
                <a:cubicBezTo>
                  <a:pt x="139" y="74"/>
                  <a:pt x="156" y="57"/>
                  <a:pt x="156" y="37"/>
                </a:cubicBezTo>
                <a:cubicBezTo>
                  <a:pt x="156" y="17"/>
                  <a:pt x="139" y="0"/>
                  <a:pt x="119" y="0"/>
                </a:cubicBezTo>
                <a:cubicBezTo>
                  <a:pt x="98" y="0"/>
                  <a:pt x="82" y="17"/>
                  <a:pt x="82" y="37"/>
                </a:cubicBezTo>
                <a:cubicBezTo>
                  <a:pt x="82" y="57"/>
                  <a:pt x="98" y="74"/>
                  <a:pt x="119" y="74"/>
                </a:cubicBezTo>
                <a:close/>
                <a:moveTo>
                  <a:pt x="90" y="37"/>
                </a:moveTo>
                <a:cubicBezTo>
                  <a:pt x="90" y="35"/>
                  <a:pt x="92" y="33"/>
                  <a:pt x="94" y="33"/>
                </a:cubicBezTo>
                <a:cubicBezTo>
                  <a:pt x="143" y="33"/>
                  <a:pt x="143" y="33"/>
                  <a:pt x="143" y="33"/>
                </a:cubicBezTo>
                <a:cubicBezTo>
                  <a:pt x="146" y="33"/>
                  <a:pt x="148" y="35"/>
                  <a:pt x="148" y="37"/>
                </a:cubicBezTo>
                <a:cubicBezTo>
                  <a:pt x="148" y="39"/>
                  <a:pt x="146" y="41"/>
                  <a:pt x="143" y="41"/>
                </a:cubicBezTo>
                <a:cubicBezTo>
                  <a:pt x="94" y="41"/>
                  <a:pt x="94" y="41"/>
                  <a:pt x="94" y="41"/>
                </a:cubicBezTo>
                <a:cubicBezTo>
                  <a:pt x="92" y="41"/>
                  <a:pt x="90" y="39"/>
                  <a:pt x="90" y="37"/>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80" name="矩形 179"/>
          <p:cNvSpPr/>
          <p:nvPr/>
        </p:nvSpPr>
        <p:spPr>
          <a:xfrm>
            <a:off x="3597366" y="5508953"/>
            <a:ext cx="2213065" cy="301611"/>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81" name="ïṣḷiďê"/>
          <p:cNvSpPr txBox="1"/>
          <p:nvPr/>
        </p:nvSpPr>
        <p:spPr>
          <a:xfrm>
            <a:off x="7139062" y="3935445"/>
            <a:ext cx="4413885" cy="1716058"/>
          </a:xfrm>
          <a:prstGeom prst="rect">
            <a:avLst/>
          </a:prstGeom>
          <a:noFill/>
          <a:ln>
            <a:noFill/>
          </a:ln>
        </p:spPr>
        <p:txBody>
          <a:bodyPr wrap="square" lIns="91440" tIns="45720" rIns="0" bIns="45720" anchor="t" anchorCtr="0">
            <a:noAutofit/>
          </a:bodyPr>
          <a:lstStyle/>
          <a:p>
            <a:pPr marL="285750" indent="-285750" algn="just">
              <a:lnSpc>
                <a:spcPct val="150000"/>
              </a:lnSpc>
              <a:buFont typeface="Wingdings" panose="05000000000000000000" pitchFamily="2" charset="2"/>
              <a:buChar char="Ø"/>
            </a:pPr>
            <a:r>
              <a:rPr lang="zh-CN" altLang="en-US" spc="100" dirty="0"/>
              <a:t>如使用</a:t>
            </a:r>
            <a:r>
              <a:rPr lang="en-US" altLang="zh-CN" dirty="0"/>
              <a:t>CRT</a:t>
            </a:r>
            <a:r>
              <a:rPr lang="zh-CN" altLang="en-US" spc="100" dirty="0"/>
              <a:t>、窗口技术，则考虑“寄存器</a:t>
            </a:r>
            <a:r>
              <a:rPr lang="en-US" altLang="zh-CN" spc="100" dirty="0"/>
              <a:t>+</a:t>
            </a:r>
            <a:r>
              <a:rPr lang="zh-CN" altLang="en-US" spc="100" dirty="0"/>
              <a:t>内存加密”模式，在计算过程</a:t>
            </a:r>
            <a:r>
              <a:rPr lang="zh-CN" altLang="en-US" spc="100" dirty="0">
                <a:solidFill>
                  <a:schemeClr val="accent4">
                    <a:lumMod val="60000"/>
                    <a:lumOff val="40000"/>
                  </a:schemeClr>
                </a:solidFill>
              </a:rPr>
              <a:t>借助内存</a:t>
            </a:r>
            <a:r>
              <a:rPr lang="zh-CN" altLang="en-US" spc="100" dirty="0"/>
              <a:t>作为临时存储空间，但必须</a:t>
            </a:r>
            <a:r>
              <a:rPr lang="zh-CN" altLang="en-US" spc="100" dirty="0">
                <a:solidFill>
                  <a:schemeClr val="accent4">
                    <a:lumMod val="60000"/>
                    <a:lumOff val="40000"/>
                  </a:schemeClr>
                </a:solidFill>
              </a:rPr>
              <a:t>保证</a:t>
            </a:r>
            <a:r>
              <a:rPr lang="zh-CN" altLang="en-US" spc="100" dirty="0"/>
              <a:t>出现在内存中的变量</a:t>
            </a:r>
            <a:r>
              <a:rPr lang="zh-CN" altLang="en-US" spc="100" dirty="0">
                <a:solidFill>
                  <a:schemeClr val="accent4">
                    <a:lumMod val="60000"/>
                    <a:lumOff val="40000"/>
                  </a:schemeClr>
                </a:solidFill>
              </a:rPr>
              <a:t>不会泄露</a:t>
            </a:r>
            <a:r>
              <a:rPr lang="zh-CN" altLang="en-US" spc="100" dirty="0"/>
              <a:t>信息</a:t>
            </a:r>
            <a:endParaRPr lang="zh-CN" altLang="en-US" spc="1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1"/>
                                        </p:tgtEl>
                                        <p:attrNameLst>
                                          <p:attrName>style.visibility</p:attrName>
                                        </p:attrNameLst>
                                      </p:cBhvr>
                                      <p:to>
                                        <p:strVal val="visible"/>
                                      </p:to>
                                    </p:set>
                                    <p:animEffect transition="in" filter="fade">
                                      <p:cBhvr>
                                        <p:cTn id="20" dur="500"/>
                                        <p:tgtEl>
                                          <p:spTgt spid="18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180"/>
                                        </p:tgtEl>
                                        <p:attrNameLst>
                                          <p:attrName>style.visibility</p:attrName>
                                        </p:attrNameLst>
                                      </p:cBhvr>
                                      <p:to>
                                        <p:strVal val="visible"/>
                                      </p:to>
                                    </p:set>
                                  </p:childTnLst>
                                </p:cTn>
                              </p:par>
                              <p:par>
                                <p:cTn id="28" presetID="26" presetClass="emph" presetSubtype="0" repeatCount="indefinite" fill="hold" grpId="1" nodeType="withEffect">
                                  <p:stCondLst>
                                    <p:cond delay="0"/>
                                  </p:stCondLst>
                                  <p:childTnLst>
                                    <p:animEffect transition="out" filter="fade">
                                      <p:cBhvr>
                                        <p:cTn id="29" dur="500" tmFilter="0, 0; .2, .5; .8, .5; 1, 0"/>
                                        <p:tgtEl>
                                          <p:spTgt spid="180"/>
                                        </p:tgtEl>
                                      </p:cBhvr>
                                    </p:animEffect>
                                    <p:animScale>
                                      <p:cBhvr>
                                        <p:cTn id="30" dur="250" autoRev="1" fill="hold"/>
                                        <p:tgtEl>
                                          <p:spTgt spid="18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2" grpId="0" animBg="1"/>
      <p:bldP spid="180" grpId="0" animBg="1"/>
      <p:bldP spid="180" grpId="1" animBg="1"/>
      <p:bldP spid="1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574759" y="1181656"/>
            <a:ext cx="6135653" cy="4955643"/>
            <a:chOff x="5936710" y="1353082"/>
            <a:chExt cx="6135653" cy="4955643"/>
          </a:xfrm>
        </p:grpSpPr>
        <p:sp>
          <p:nvSpPr>
            <p:cNvPr id="48" name="文本占位符 11"/>
            <p:cNvSpPr txBox="1"/>
            <p:nvPr/>
          </p:nvSpPr>
          <p:spPr>
            <a:xfrm>
              <a:off x="6588924" y="3826695"/>
              <a:ext cx="4774555" cy="990336"/>
            </a:xfrm>
            <a:prstGeom prst="rect">
              <a:avLst/>
            </a:prstGeom>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Cache-based key security scheme</a:t>
              </a:r>
              <a:endParaRPr lang="zh-CN" altLang="en-US" sz="2800" dirty="0">
                <a:solidFill>
                  <a:schemeClr val="bg2">
                    <a:lumMod val="75000"/>
                  </a:schemeClr>
                </a:solidFill>
                <a:cs typeface="+mn-ea"/>
                <a:sym typeface="+mn-lt"/>
              </a:endParaRPr>
            </a:p>
          </p:txBody>
        </p:sp>
        <p:sp>
          <p:nvSpPr>
            <p:cNvPr id="49" name="文本占位符 12"/>
            <p:cNvSpPr txBox="1"/>
            <p:nvPr/>
          </p:nvSpPr>
          <p:spPr>
            <a:xfrm>
              <a:off x="5936710" y="303130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基于</a:t>
              </a:r>
              <a:r>
                <a:rPr lang="en-US" altLang="zh-CN" sz="4000" b="1" dirty="0">
                  <a:latin typeface="微软雅黑" panose="020B0503020204020204" pitchFamily="34" charset="-122"/>
                  <a:cs typeface="+mn-ea"/>
                  <a:sym typeface="+mn-lt"/>
                </a:rPr>
                <a:t>Cache</a:t>
              </a:r>
              <a:r>
                <a:rPr lang="zh-CN" altLang="en-US" sz="4000" b="1" dirty="0">
                  <a:latin typeface="微软雅黑" panose="020B0503020204020204" pitchFamily="34" charset="-122"/>
                  <a:cs typeface="+mn-ea"/>
                  <a:sym typeface="+mn-lt"/>
                </a:rPr>
                <a:t>的密钥安全方案</a:t>
              </a:r>
              <a:endParaRPr lang="zh-CN" altLang="en-US" sz="4000" b="1" dirty="0">
                <a:latin typeface="微软雅黑" panose="020B0503020204020204" pitchFamily="34" charset="-122"/>
                <a:cs typeface="+mn-ea"/>
                <a:sym typeface="+mn-lt"/>
              </a:endParaRP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9" y="6153823"/>
              <a:ext cx="789631" cy="154902"/>
              <a:chOff x="7957225" y="6063574"/>
              <a:chExt cx="1190110"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232" y="113213"/>
            <a:ext cx="8643848" cy="480131"/>
          </a:xfrm>
        </p:spPr>
        <p:txBody>
          <a:bodyPr/>
          <a:lstStyle/>
          <a:p>
            <a:r>
              <a:rPr lang="zh-CN" altLang="en-US" dirty="0"/>
              <a:t>寄存器方案的问题和</a:t>
            </a:r>
            <a:r>
              <a:rPr lang="en-US" altLang="zh-CN" dirty="0"/>
              <a:t>Cache</a:t>
            </a:r>
            <a:r>
              <a:rPr lang="zh-CN" altLang="en-US" dirty="0"/>
              <a:t>方案的挑战</a:t>
            </a:r>
            <a:endParaRPr lang="zh-CN" altLang="en-US" dirty="0"/>
          </a:p>
        </p:txBody>
      </p:sp>
      <p:grpSp>
        <p:nvGrpSpPr>
          <p:cNvPr id="4" name="组合 3"/>
          <p:cNvGrpSpPr/>
          <p:nvPr/>
        </p:nvGrpSpPr>
        <p:grpSpPr>
          <a:xfrm>
            <a:off x="946150" y="1245268"/>
            <a:ext cx="5034690" cy="4367463"/>
            <a:chOff x="3301124" y="1232034"/>
            <a:chExt cx="5034690" cy="4367463"/>
          </a:xfrm>
        </p:grpSpPr>
        <p:sp>
          <p:nvSpPr>
            <p:cNvPr id="3" name="等腰三角形 2"/>
            <p:cNvSpPr>
              <a:spLocks noChangeAspect="1"/>
            </p:cNvSpPr>
            <p:nvPr/>
          </p:nvSpPr>
          <p:spPr>
            <a:xfrm>
              <a:off x="3301124" y="1279497"/>
              <a:ext cx="5034690" cy="4320000"/>
            </a:xfrm>
            <a:prstGeom prst="triangle">
              <a:avLst/>
            </a:prstGeom>
            <a:solidFill>
              <a:srgbClr val="FFFF0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4" name="等腰三角形 13"/>
            <p:cNvSpPr>
              <a:spLocks noChangeAspect="1"/>
            </p:cNvSpPr>
            <p:nvPr/>
          </p:nvSpPr>
          <p:spPr>
            <a:xfrm>
              <a:off x="3930462" y="1258503"/>
              <a:ext cx="3776018" cy="3240000"/>
            </a:xfrm>
            <a:prstGeom prst="triangle">
              <a:avLst/>
            </a:prstGeom>
            <a:solidFill>
              <a:srgbClr val="00B0F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5" name="等腰三角形 14"/>
            <p:cNvSpPr>
              <a:spLocks noChangeAspect="1"/>
            </p:cNvSpPr>
            <p:nvPr/>
          </p:nvSpPr>
          <p:spPr>
            <a:xfrm>
              <a:off x="4559796" y="1251286"/>
              <a:ext cx="2517345" cy="2160000"/>
            </a:xfrm>
            <a:prstGeom prst="triangle">
              <a:avLst/>
            </a:prstGeom>
            <a:solidFill>
              <a:srgbClr val="92D05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6" name="等腰三角形 15"/>
            <p:cNvSpPr>
              <a:spLocks noChangeAspect="1"/>
            </p:cNvSpPr>
            <p:nvPr/>
          </p:nvSpPr>
          <p:spPr>
            <a:xfrm>
              <a:off x="5189133" y="1232034"/>
              <a:ext cx="1258673" cy="1080000"/>
            </a:xfrm>
            <a:prstGeom prst="triangle">
              <a:avLst/>
            </a:prstGeom>
            <a:solidFill>
              <a:srgbClr val="FFC00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7" name="îṣlîḍe">
              <a:hlinkClick r:id="" action="ppaction://noaction"/>
            </p:cNvPr>
            <p:cNvSpPr/>
            <p:nvPr/>
          </p:nvSpPr>
          <p:spPr>
            <a:xfrm>
              <a:off x="5327111" y="1865271"/>
              <a:ext cx="982714" cy="446763"/>
            </a:xfrm>
            <a:prstGeom prst="rect">
              <a:avLst/>
            </a:prstGeom>
            <a:ln>
              <a:noFill/>
            </a:ln>
          </p:spPr>
          <p:txBody>
            <a:bodyPr wrap="square" anchor="ctr" anchorCtr="0">
              <a:normAutofit/>
            </a:bodyPr>
            <a:lstStyle/>
            <a:p>
              <a:pPr lvl="0" algn="ctr"/>
              <a:r>
                <a:rPr lang="zh-CN" altLang="en-US" sz="2000" b="1" dirty="0">
                  <a:solidFill>
                    <a:schemeClr val="bg1"/>
                  </a:solidFill>
                </a:rPr>
                <a:t>寄存器</a:t>
              </a:r>
              <a:endParaRPr lang="zh-CN" altLang="en-US" sz="2000" b="1" dirty="0">
                <a:solidFill>
                  <a:schemeClr val="bg1"/>
                </a:solidFill>
              </a:endParaRPr>
            </a:p>
          </p:txBody>
        </p:sp>
        <p:sp>
          <p:nvSpPr>
            <p:cNvPr id="18" name="îṣlîḍe">
              <a:hlinkClick r:id="" action="ppaction://noaction"/>
            </p:cNvPr>
            <p:cNvSpPr/>
            <p:nvPr/>
          </p:nvSpPr>
          <p:spPr>
            <a:xfrm>
              <a:off x="5327111" y="2964523"/>
              <a:ext cx="982714" cy="446763"/>
            </a:xfrm>
            <a:prstGeom prst="rect">
              <a:avLst/>
            </a:prstGeom>
            <a:ln>
              <a:noFill/>
            </a:ln>
          </p:spPr>
          <p:txBody>
            <a:bodyPr wrap="square" anchor="ctr" anchorCtr="0">
              <a:normAutofit fontScale="85000" lnSpcReduction="10000"/>
            </a:bodyPr>
            <a:lstStyle/>
            <a:p>
              <a:pPr lvl="0" algn="ctr"/>
              <a:r>
                <a:rPr lang="en-US" altLang="zh-CN" sz="2000" b="1" dirty="0">
                  <a:solidFill>
                    <a:schemeClr val="bg1"/>
                  </a:solidFill>
                </a:rPr>
                <a:t>Cache</a:t>
              </a:r>
              <a:endParaRPr lang="zh-CN" altLang="en-US" sz="2000" b="1" dirty="0">
                <a:solidFill>
                  <a:schemeClr val="bg1"/>
                </a:solidFill>
              </a:endParaRPr>
            </a:p>
          </p:txBody>
        </p:sp>
        <p:sp>
          <p:nvSpPr>
            <p:cNvPr id="19" name="îṣlîḍe">
              <a:hlinkClick r:id="" action="ppaction://noaction"/>
            </p:cNvPr>
            <p:cNvSpPr/>
            <p:nvPr/>
          </p:nvSpPr>
          <p:spPr>
            <a:xfrm>
              <a:off x="5327111" y="4036810"/>
              <a:ext cx="982714" cy="446763"/>
            </a:xfrm>
            <a:prstGeom prst="rect">
              <a:avLst/>
            </a:prstGeom>
            <a:ln>
              <a:noFill/>
            </a:ln>
          </p:spPr>
          <p:txBody>
            <a:bodyPr wrap="square" anchor="ctr" anchorCtr="0">
              <a:normAutofit/>
            </a:bodyPr>
            <a:lstStyle/>
            <a:p>
              <a:pPr lvl="0" algn="ctr"/>
              <a:r>
                <a:rPr lang="zh-CN" altLang="en-US" sz="2000" b="1" dirty="0">
                  <a:solidFill>
                    <a:schemeClr val="bg1"/>
                  </a:solidFill>
                </a:rPr>
                <a:t>内存</a:t>
              </a:r>
              <a:endParaRPr lang="zh-CN" altLang="en-US" sz="2000" b="1" dirty="0">
                <a:solidFill>
                  <a:schemeClr val="bg1"/>
                </a:solidFill>
              </a:endParaRPr>
            </a:p>
          </p:txBody>
        </p:sp>
        <p:sp>
          <p:nvSpPr>
            <p:cNvPr id="20" name="îṣlîḍe">
              <a:hlinkClick r:id="" action="ppaction://noaction"/>
            </p:cNvPr>
            <p:cNvSpPr/>
            <p:nvPr/>
          </p:nvSpPr>
          <p:spPr>
            <a:xfrm>
              <a:off x="5327111" y="5131740"/>
              <a:ext cx="982714" cy="446763"/>
            </a:xfrm>
            <a:prstGeom prst="rect">
              <a:avLst/>
            </a:prstGeom>
            <a:ln>
              <a:noFill/>
            </a:ln>
          </p:spPr>
          <p:txBody>
            <a:bodyPr wrap="square" anchor="ctr" anchorCtr="0">
              <a:normAutofit/>
            </a:bodyPr>
            <a:lstStyle/>
            <a:p>
              <a:pPr lvl="0" algn="ctr"/>
              <a:r>
                <a:rPr lang="zh-CN" altLang="en-US" sz="2000" b="1" dirty="0"/>
                <a:t>硬盘</a:t>
              </a:r>
              <a:endParaRPr lang="zh-CN" altLang="en-US" sz="2000" b="1" dirty="0"/>
            </a:p>
          </p:txBody>
        </p:sp>
      </p:grpSp>
      <p:sp>
        <p:nvSpPr>
          <p:cNvPr id="25" name="îṣlîḍe">
            <a:hlinkClick r:id="" action="ppaction://noaction"/>
          </p:cNvPr>
          <p:cNvSpPr/>
          <p:nvPr/>
        </p:nvSpPr>
        <p:spPr>
          <a:xfrm>
            <a:off x="4877301" y="1140718"/>
            <a:ext cx="6522047" cy="702018"/>
          </a:xfrm>
          <a:prstGeom prst="rect">
            <a:avLst/>
          </a:prstGeom>
        </p:spPr>
        <p:txBody>
          <a:bodyPr wrap="square" anchor="ctr" anchorCtr="0">
            <a:normAutofit/>
          </a:bodyPr>
          <a:lstStyle/>
          <a:p>
            <a:pPr marL="285750" lvl="0" indent="-285750">
              <a:buFont typeface="Wingdings" panose="05000000000000000000" pitchFamily="2" charset="2"/>
              <a:buChar char="Ø"/>
            </a:pPr>
            <a:r>
              <a:rPr lang="zh-CN" altLang="en-US" b="1" dirty="0">
                <a:solidFill>
                  <a:schemeClr val="accent4">
                    <a:lumMod val="60000"/>
                    <a:lumOff val="40000"/>
                  </a:schemeClr>
                </a:solidFill>
              </a:rPr>
              <a:t>可扩展性较差。</a:t>
            </a:r>
            <a:r>
              <a:rPr lang="zh-CN" altLang="en-US" b="1" dirty="0"/>
              <a:t>寄存器数量有限，随着安全强度提高，如果要支持更长的密钥，这类安全方案很难扩展</a:t>
            </a:r>
            <a:endParaRPr lang="zh-CN" altLang="en-US" b="1" dirty="0"/>
          </a:p>
        </p:txBody>
      </p:sp>
      <p:sp>
        <p:nvSpPr>
          <p:cNvPr id="26" name="îṣlîḍe">
            <a:hlinkClick r:id="" action="ppaction://noaction"/>
          </p:cNvPr>
          <p:cNvSpPr/>
          <p:nvPr/>
        </p:nvSpPr>
        <p:spPr>
          <a:xfrm>
            <a:off x="5709309" y="3094315"/>
            <a:ext cx="5633152" cy="1983525"/>
          </a:xfrm>
          <a:prstGeom prst="rect">
            <a:avLst/>
          </a:prstGeom>
        </p:spPr>
        <p:txBody>
          <a:bodyPr wrap="square" anchor="ctr" anchorCtr="0">
            <a:normAutofit/>
          </a:bodyPr>
          <a:lstStyle/>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对于开发者是透明的，</a:t>
            </a:r>
            <a:r>
              <a:rPr lang="zh-CN" altLang="en-US" b="1" dirty="0"/>
              <a:t>不能直接对</a:t>
            </a:r>
            <a:r>
              <a:rPr lang="en-US" altLang="zh-CN" b="1" dirty="0"/>
              <a:t>Cache</a:t>
            </a:r>
            <a:r>
              <a:rPr lang="zh-CN" altLang="en-US" b="1" dirty="0"/>
              <a:t>进行存取操作</a:t>
            </a:r>
            <a:endParaRPr lang="en-US" altLang="zh-CN" b="1" dirty="0"/>
          </a:p>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替换和写回机制不易控制，</a:t>
            </a:r>
            <a:r>
              <a:rPr lang="zh-CN" altLang="en-US" b="1" dirty="0"/>
              <a:t>是系统根据使用情况动态分配的</a:t>
            </a:r>
            <a:endParaRPr lang="en-US" altLang="zh-CN" b="1" dirty="0"/>
          </a:p>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通常是多层次架构，</a:t>
            </a:r>
            <a:r>
              <a:rPr lang="zh-CN" altLang="en-US" b="1" dirty="0"/>
              <a:t>不可控因素更多，给实现带来不便</a:t>
            </a:r>
            <a:endParaRPr lang="zh-CN" altLang="en-US" b="1" dirty="0"/>
          </a:p>
        </p:txBody>
      </p:sp>
      <p:sp>
        <p:nvSpPr>
          <p:cNvPr id="41" name="îṣlîḍe">
            <a:hlinkClick r:id="" action="ppaction://noaction"/>
          </p:cNvPr>
          <p:cNvSpPr/>
          <p:nvPr/>
        </p:nvSpPr>
        <p:spPr>
          <a:xfrm>
            <a:off x="4916156" y="1738172"/>
            <a:ext cx="6522047" cy="702018"/>
          </a:xfrm>
          <a:prstGeom prst="rect">
            <a:avLst/>
          </a:prstGeom>
        </p:spPr>
        <p:txBody>
          <a:bodyPr wrap="square" anchor="ctr" anchorCtr="0">
            <a:normAutofit/>
          </a:bodyPr>
          <a:lstStyle/>
          <a:p>
            <a:pPr marL="285750" lvl="0" indent="-285750">
              <a:buFont typeface="Wingdings" panose="05000000000000000000" pitchFamily="2" charset="2"/>
              <a:buChar char="Ø"/>
            </a:pPr>
            <a:r>
              <a:rPr lang="zh-CN" altLang="en-US" b="1" dirty="0">
                <a:solidFill>
                  <a:schemeClr val="accent4">
                    <a:lumMod val="60000"/>
                    <a:lumOff val="40000"/>
                  </a:schemeClr>
                </a:solidFill>
              </a:rPr>
              <a:t>兼容性不好。</a:t>
            </a:r>
            <a:r>
              <a:rPr lang="zh-CN" altLang="en-US" b="1" dirty="0"/>
              <a:t>计算时占用一些通用的寄存器，对</a:t>
            </a:r>
            <a:r>
              <a:rPr lang="en-US" altLang="zh-CN" b="1" dirty="0"/>
              <a:t>CPU</a:t>
            </a:r>
            <a:r>
              <a:rPr lang="zh-CN" altLang="en-US" b="1" dirty="0"/>
              <a:t>处理数据密集型程序和多媒体处理程序有较大影响</a:t>
            </a:r>
            <a:endParaRPr lang="zh-CN" altLang="en-US" b="1" dirty="0"/>
          </a:p>
        </p:txBody>
      </p:sp>
      <p:sp>
        <p:nvSpPr>
          <p:cNvPr id="44" name="îṣlîḍe">
            <a:hlinkClick r:id="" action="ppaction://noaction"/>
          </p:cNvPr>
          <p:cNvSpPr/>
          <p:nvPr/>
        </p:nvSpPr>
        <p:spPr>
          <a:xfrm>
            <a:off x="4916156" y="2371303"/>
            <a:ext cx="6522047" cy="702018"/>
          </a:xfrm>
          <a:prstGeom prst="rect">
            <a:avLst/>
          </a:prstGeom>
        </p:spPr>
        <p:txBody>
          <a:bodyPr wrap="square" anchor="ctr" anchorCtr="0">
            <a:normAutofit/>
          </a:bodyPr>
          <a:lstStyle/>
          <a:p>
            <a:pPr marL="285750" lvl="0" indent="-285750">
              <a:buFont typeface="Wingdings" panose="05000000000000000000" pitchFamily="2" charset="2"/>
              <a:buChar char="Ø"/>
            </a:pPr>
            <a:r>
              <a:rPr lang="zh-CN" altLang="en-US" b="1" dirty="0">
                <a:solidFill>
                  <a:schemeClr val="accent4">
                    <a:lumMod val="60000"/>
                    <a:lumOff val="40000"/>
                  </a:schemeClr>
                </a:solidFill>
              </a:rPr>
              <a:t>平台依赖性大。</a:t>
            </a:r>
            <a:r>
              <a:rPr lang="zh-CN" altLang="en-US" b="1" dirty="0"/>
              <a:t>需要直接操作寄存器，因而无法直接使用高级编程语言，必须使用平台相关的汇编语言</a:t>
            </a:r>
            <a:endParaRPr lang="zh-CN" altLang="en-US" b="1" dirty="0"/>
          </a:p>
        </p:txBody>
      </p:sp>
      <p:sp>
        <p:nvSpPr>
          <p:cNvPr id="5" name="等腰三角形 4"/>
          <p:cNvSpPr/>
          <p:nvPr/>
        </p:nvSpPr>
        <p:spPr>
          <a:xfrm>
            <a:off x="2836439" y="1252733"/>
            <a:ext cx="1260000" cy="1080000"/>
          </a:xfrm>
          <a:prstGeom prst="triangle">
            <a:avLst/>
          </a:prstGeom>
          <a:noFill/>
          <a:ln w="5715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8" name="梯形 7"/>
          <p:cNvSpPr/>
          <p:nvPr/>
        </p:nvSpPr>
        <p:spPr>
          <a:xfrm>
            <a:off x="2205767" y="2361838"/>
            <a:ext cx="2516400" cy="1080000"/>
          </a:xfrm>
          <a:prstGeom prst="trapezoid">
            <a:avLst>
              <a:gd name="adj" fmla="val 57276"/>
            </a:avLst>
          </a:prstGeom>
          <a:noFill/>
          <a:ln w="57150" cap="flat" cmpd="sng" algn="ctr">
            <a:solidFill>
              <a:srgbClr val="00B05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1" grpId="0"/>
      <p:bldP spid="44"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方案原理与安全假设</a:t>
            </a:r>
            <a:endParaRPr lang="zh-CN" altLang="en-US" dirty="0"/>
          </a:p>
        </p:txBody>
      </p:sp>
      <p:grpSp>
        <p:nvGrpSpPr>
          <p:cNvPr id="7" name="组合 6"/>
          <p:cNvGrpSpPr/>
          <p:nvPr/>
        </p:nvGrpSpPr>
        <p:grpSpPr>
          <a:xfrm>
            <a:off x="491967" y="3272370"/>
            <a:ext cx="11224798" cy="2509187"/>
            <a:chOff x="577849" y="1024260"/>
            <a:chExt cx="11224798" cy="2509187"/>
          </a:xfrm>
        </p:grpSpPr>
        <p:sp>
          <p:nvSpPr>
            <p:cNvPr id="10" name="ïṣḷiďê"/>
            <p:cNvSpPr txBox="1"/>
            <p:nvPr/>
          </p:nvSpPr>
          <p:spPr>
            <a:xfrm>
              <a:off x="702596" y="1476757"/>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攻击者可以对运行密码算法的计算机系统发起</a:t>
              </a:r>
              <a:r>
                <a:rPr lang="zh-CN" altLang="en-US" dirty="0">
                  <a:solidFill>
                    <a:schemeClr val="accent4">
                      <a:lumMod val="60000"/>
                      <a:lumOff val="40000"/>
                    </a:schemeClr>
                  </a:solidFill>
                </a:rPr>
                <a:t>冷启动攻击</a:t>
              </a:r>
              <a:r>
                <a:rPr lang="zh-CN" altLang="en-US" dirty="0"/>
                <a:t>，获得内存芯片上的</a:t>
              </a:r>
              <a:r>
                <a:rPr lang="zh-CN" altLang="en-US" dirty="0">
                  <a:solidFill>
                    <a:schemeClr val="accent4">
                      <a:lumMod val="60000"/>
                      <a:lumOff val="40000"/>
                    </a:schemeClr>
                  </a:solidFill>
                </a:rPr>
                <a:t>全部数据</a:t>
              </a:r>
              <a:endParaRPr lang="en-US" altLang="zh-CN" dirty="0"/>
            </a:p>
          </p:txBody>
        </p:sp>
        <p:sp>
          <p:nvSpPr>
            <p:cNvPr id="8" name="ïṣḷiďê"/>
            <p:cNvSpPr txBox="1"/>
            <p:nvPr/>
          </p:nvSpPr>
          <p:spPr>
            <a:xfrm>
              <a:off x="702595" y="1986230"/>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攻击者在该计算机上具有</a:t>
              </a:r>
              <a:r>
                <a:rPr lang="zh-CN" altLang="en-US" dirty="0">
                  <a:solidFill>
                    <a:schemeClr val="accent4">
                      <a:lumMod val="60000"/>
                      <a:lumOff val="40000"/>
                    </a:schemeClr>
                  </a:solidFill>
                </a:rPr>
                <a:t>普通用户权限</a:t>
              </a:r>
              <a:r>
                <a:rPr lang="zh-CN" altLang="en-US" dirty="0"/>
                <a:t>，但是</a:t>
              </a:r>
              <a:r>
                <a:rPr lang="zh-CN" altLang="en-US" dirty="0">
                  <a:solidFill>
                    <a:schemeClr val="accent4">
                      <a:lumMod val="60000"/>
                      <a:lumOff val="40000"/>
                    </a:schemeClr>
                  </a:solidFill>
                </a:rPr>
                <a:t>没有</a:t>
              </a:r>
              <a:r>
                <a:rPr lang="zh-CN" altLang="en-US" dirty="0"/>
                <a:t>操作系统的 </a:t>
              </a:r>
              <a:r>
                <a:rPr lang="en-US" altLang="zh-CN" dirty="0"/>
                <a:t>root </a:t>
              </a:r>
              <a:r>
                <a:rPr lang="zh-CN" altLang="en-US" dirty="0">
                  <a:solidFill>
                    <a:schemeClr val="accent4">
                      <a:lumMod val="60000"/>
                      <a:lumOff val="40000"/>
                    </a:schemeClr>
                  </a:solidFill>
                </a:rPr>
                <a:t>管理员权限</a:t>
              </a:r>
              <a:endParaRPr lang="en-US" altLang="zh-CN" dirty="0">
                <a:solidFill>
                  <a:schemeClr val="accent4">
                    <a:lumMod val="60000"/>
                    <a:lumOff val="40000"/>
                  </a:schemeClr>
                </a:solidFill>
              </a:endParaRPr>
            </a:p>
          </p:txBody>
        </p:sp>
        <p:sp>
          <p:nvSpPr>
            <p:cNvPr id="9" name="ïṣḷiďê"/>
            <p:cNvSpPr txBox="1"/>
            <p:nvPr/>
          </p:nvSpPr>
          <p:spPr>
            <a:xfrm>
              <a:off x="702594" y="2492796"/>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a:t>
              </a:r>
              <a:r>
                <a:rPr lang="zh-CN" altLang="en-US" dirty="0">
                  <a:solidFill>
                    <a:schemeClr val="accent4">
                      <a:lumMod val="60000"/>
                      <a:lumOff val="40000"/>
                    </a:schemeClr>
                  </a:solidFill>
                </a:rPr>
                <a:t>不能利用操作系统漏洞</a:t>
              </a:r>
              <a:r>
                <a:rPr lang="zh-CN" altLang="en-US" dirty="0"/>
                <a:t>来非授权地访问内核地址空间的数据，即</a:t>
              </a:r>
              <a:r>
                <a:rPr lang="zh-CN" altLang="en-US" dirty="0">
                  <a:solidFill>
                    <a:schemeClr val="accent4">
                      <a:lumMod val="60000"/>
                      <a:lumOff val="40000"/>
                    </a:schemeClr>
                  </a:solidFill>
                </a:rPr>
                <a:t>不能恶意篡改</a:t>
              </a:r>
              <a:r>
                <a:rPr lang="zh-CN" altLang="en-US" dirty="0"/>
                <a:t>操作系统内核代码</a:t>
              </a:r>
              <a:endParaRPr lang="en-US" altLang="zh-CN" dirty="0">
                <a:solidFill>
                  <a:schemeClr val="accent4">
                    <a:lumMod val="60000"/>
                    <a:lumOff val="40000"/>
                  </a:schemeClr>
                </a:solidFill>
              </a:endParaRPr>
            </a:p>
          </p:txBody>
        </p:sp>
        <p:sp>
          <p:nvSpPr>
            <p:cNvPr id="11" name="ïṣḷiďê"/>
            <p:cNvSpPr txBox="1"/>
            <p:nvPr/>
          </p:nvSpPr>
          <p:spPr>
            <a:xfrm>
              <a:off x="702594" y="2961948"/>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在密钥</a:t>
              </a:r>
              <a:r>
                <a:rPr lang="zh-CN" altLang="en-US" dirty="0">
                  <a:solidFill>
                    <a:schemeClr val="accent4">
                      <a:lumMod val="60000"/>
                      <a:lumOff val="40000"/>
                    </a:schemeClr>
                  </a:solidFill>
                </a:rPr>
                <a:t>初始化</a:t>
              </a:r>
              <a:r>
                <a:rPr lang="zh-CN" altLang="en-US" dirty="0"/>
                <a:t>的过程中</a:t>
              </a:r>
              <a:r>
                <a:rPr lang="zh-CN" altLang="en-US" dirty="0">
                  <a:solidFill>
                    <a:schemeClr val="accent4">
                      <a:lumMod val="60000"/>
                      <a:lumOff val="40000"/>
                    </a:schemeClr>
                  </a:solidFill>
                </a:rPr>
                <a:t>不存在攻击</a:t>
              </a:r>
              <a:endParaRPr lang="en-US" altLang="zh-CN" dirty="0">
                <a:solidFill>
                  <a:schemeClr val="accent4">
                    <a:lumMod val="60000"/>
                    <a:lumOff val="40000"/>
                  </a:schemeClr>
                </a:solidFill>
              </a:endParaRPr>
            </a:p>
          </p:txBody>
        </p:sp>
        <p:grpSp>
          <p:nvGrpSpPr>
            <p:cNvPr id="3" name="组合 2"/>
            <p:cNvGrpSpPr/>
            <p:nvPr/>
          </p:nvGrpSpPr>
          <p:grpSpPr>
            <a:xfrm>
              <a:off x="577849" y="1024260"/>
              <a:ext cx="2054442" cy="526076"/>
              <a:chOff x="198158" y="894926"/>
              <a:chExt cx="2039947" cy="446763"/>
            </a:xfrm>
          </p:grpSpPr>
          <p:sp>
            <p:nvSpPr>
              <p:cNvPr id="15" name="îṣlîḍe">
                <a:hlinkClick r:id="" action="ppaction://noaction"/>
              </p:cNvPr>
              <p:cNvSpPr/>
              <p:nvPr/>
            </p:nvSpPr>
            <p:spPr>
              <a:xfrm>
                <a:off x="626020" y="894926"/>
                <a:ext cx="1612085" cy="446763"/>
              </a:xfrm>
              <a:prstGeom prst="rect">
                <a:avLst/>
              </a:prstGeom>
            </p:spPr>
            <p:txBody>
              <a:bodyPr wrap="square" anchor="ctr" anchorCtr="0">
                <a:normAutofit/>
              </a:bodyPr>
              <a:lstStyle/>
              <a:p>
                <a:pPr lvl="0"/>
                <a:r>
                  <a:rPr lang="zh-CN" altLang="en-US" sz="2000" b="1" spc="100" dirty="0">
                    <a:solidFill>
                      <a:schemeClr val="accent4"/>
                    </a:solidFill>
                  </a:rPr>
                  <a:t>安全假设</a:t>
                </a:r>
                <a:endParaRPr lang="zh-CN" altLang="en-US" sz="2000" b="1" dirty="0">
                  <a:solidFill>
                    <a:schemeClr val="accent4"/>
                  </a:solidFill>
                </a:endParaRPr>
              </a:p>
            </p:txBody>
          </p:sp>
          <p:grpSp>
            <p:nvGrpSpPr>
              <p:cNvPr id="20" name="组合 19"/>
              <p:cNvGrpSpPr>
                <a:grpSpLocks noChangeAspect="1"/>
              </p:cNvGrpSpPr>
              <p:nvPr/>
            </p:nvGrpSpPr>
            <p:grpSpPr>
              <a:xfrm>
                <a:off x="198158" y="951360"/>
                <a:ext cx="427861" cy="317445"/>
                <a:chOff x="18906789" y="5501248"/>
                <a:chExt cx="523125" cy="388125"/>
              </a:xfrm>
              <a:solidFill>
                <a:schemeClr val="accent4"/>
              </a:solidFill>
            </p:grpSpPr>
            <p:sp>
              <p:nvSpPr>
                <p:cNvPr id="21" name="任意多边形: 形状 20"/>
                <p:cNvSpPr/>
                <p:nvPr/>
              </p:nvSpPr>
              <p:spPr>
                <a:xfrm>
                  <a:off x="18906789" y="5501248"/>
                  <a:ext cx="523125" cy="388125"/>
                </a:xfrm>
                <a:custGeom>
                  <a:avLst/>
                  <a:gdLst>
                    <a:gd name="connsiteX0" fmla="*/ 533621 w 523125"/>
                    <a:gd name="connsiteY0" fmla="*/ 25667 h 388125"/>
                    <a:gd name="connsiteX1" fmla="*/ 507954 w 523125"/>
                    <a:gd name="connsiteY1" fmla="*/ 0 h 388125"/>
                    <a:gd name="connsiteX2" fmla="*/ 25667 w 523125"/>
                    <a:gd name="connsiteY2" fmla="*/ 0 h 388125"/>
                    <a:gd name="connsiteX3" fmla="*/ 0 w 523125"/>
                    <a:gd name="connsiteY3" fmla="*/ 25667 h 388125"/>
                    <a:gd name="connsiteX4" fmla="*/ 0 w 523125"/>
                    <a:gd name="connsiteY4" fmla="*/ 368162 h 388125"/>
                    <a:gd name="connsiteX5" fmla="*/ 25667 w 523125"/>
                    <a:gd name="connsiteY5" fmla="*/ 393829 h 388125"/>
                    <a:gd name="connsiteX6" fmla="*/ 507954 w 523125"/>
                    <a:gd name="connsiteY6" fmla="*/ 393829 h 388125"/>
                    <a:gd name="connsiteX7" fmla="*/ 533621 w 523125"/>
                    <a:gd name="connsiteY7" fmla="*/ 368162 h 388125"/>
                    <a:gd name="connsiteX8" fmla="*/ 533621 w 523125"/>
                    <a:gd name="connsiteY8" fmla="*/ 25667 h 388125"/>
                    <a:gd name="connsiteX9" fmla="*/ 533621 w 523125"/>
                    <a:gd name="connsiteY9" fmla="*/ 25667 h 388125"/>
                    <a:gd name="connsiteX10" fmla="*/ 481933 w 523125"/>
                    <a:gd name="connsiteY10" fmla="*/ 342158 h 388125"/>
                    <a:gd name="connsiteX11" fmla="*/ 51671 w 523125"/>
                    <a:gd name="connsiteY11" fmla="*/ 342158 h 388125"/>
                    <a:gd name="connsiteX12" fmla="*/ 51671 w 523125"/>
                    <a:gd name="connsiteY12" fmla="*/ 50811 h 388125"/>
                    <a:gd name="connsiteX13" fmla="*/ 481933 w 523125"/>
                    <a:gd name="connsiteY13" fmla="*/ 50811 h 388125"/>
                    <a:gd name="connsiteX14" fmla="*/ 481933 w 523125"/>
                    <a:gd name="connsiteY14" fmla="*/ 342158 h 3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3125" h="388125">
                      <a:moveTo>
                        <a:pt x="533621" y="25667"/>
                      </a:moveTo>
                      <a:cubicBezTo>
                        <a:pt x="533621" y="11492"/>
                        <a:pt x="522113" y="0"/>
                        <a:pt x="507954" y="0"/>
                      </a:cubicBezTo>
                      <a:lnTo>
                        <a:pt x="25667" y="0"/>
                      </a:lnTo>
                      <a:cubicBezTo>
                        <a:pt x="11492" y="0"/>
                        <a:pt x="0" y="11492"/>
                        <a:pt x="0" y="25667"/>
                      </a:cubicBezTo>
                      <a:lnTo>
                        <a:pt x="0" y="368162"/>
                      </a:lnTo>
                      <a:cubicBezTo>
                        <a:pt x="0" y="382354"/>
                        <a:pt x="11492" y="393829"/>
                        <a:pt x="25667" y="393829"/>
                      </a:cubicBezTo>
                      <a:lnTo>
                        <a:pt x="507954" y="393829"/>
                      </a:lnTo>
                      <a:cubicBezTo>
                        <a:pt x="522129" y="393829"/>
                        <a:pt x="533621" y="382337"/>
                        <a:pt x="533621" y="368162"/>
                      </a:cubicBezTo>
                      <a:lnTo>
                        <a:pt x="533621" y="25667"/>
                      </a:lnTo>
                      <a:lnTo>
                        <a:pt x="533621" y="25667"/>
                      </a:lnTo>
                      <a:close/>
                      <a:moveTo>
                        <a:pt x="481933" y="342158"/>
                      </a:moveTo>
                      <a:lnTo>
                        <a:pt x="51671" y="342158"/>
                      </a:lnTo>
                      <a:lnTo>
                        <a:pt x="51671" y="50811"/>
                      </a:lnTo>
                      <a:lnTo>
                        <a:pt x="481933" y="50811"/>
                      </a:lnTo>
                      <a:lnTo>
                        <a:pt x="481933" y="34215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p:cNvSpPr/>
                <p:nvPr/>
              </p:nvSpPr>
              <p:spPr>
                <a:xfrm>
                  <a:off x="18978812" y="5599494"/>
                  <a:ext cx="388125" cy="219375"/>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p:cNvSpPr/>
                <p:nvPr/>
              </p:nvSpPr>
              <p:spPr>
                <a:xfrm>
                  <a:off x="19239936" y="5572444"/>
                  <a:ext cx="118125" cy="118125"/>
                </a:xfrm>
                <a:custGeom>
                  <a:avLst/>
                  <a:gdLst>
                    <a:gd name="connsiteX0" fmla="*/ 125280 w 118125"/>
                    <a:gd name="connsiteY0" fmla="*/ 62640 h 118125"/>
                    <a:gd name="connsiteX1" fmla="*/ 62640 w 118125"/>
                    <a:gd name="connsiteY1" fmla="*/ 125280 h 118125"/>
                    <a:gd name="connsiteX2" fmla="*/ 0 w 118125"/>
                    <a:gd name="connsiteY2" fmla="*/ 62640 h 118125"/>
                    <a:gd name="connsiteX3" fmla="*/ 62640 w 118125"/>
                    <a:gd name="connsiteY3" fmla="*/ 0 h 118125"/>
                    <a:gd name="connsiteX4" fmla="*/ 125280 w 118125"/>
                    <a:gd name="connsiteY4" fmla="*/ 62640 h 11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5" h="118125">
                      <a:moveTo>
                        <a:pt x="125280" y="62640"/>
                      </a:moveTo>
                      <a:cubicBezTo>
                        <a:pt x="125280" y="97235"/>
                        <a:pt x="97235" y="125280"/>
                        <a:pt x="62640" y="125280"/>
                      </a:cubicBezTo>
                      <a:cubicBezTo>
                        <a:pt x="28045" y="125280"/>
                        <a:pt x="0" y="97235"/>
                        <a:pt x="0" y="62640"/>
                      </a:cubicBezTo>
                      <a:cubicBezTo>
                        <a:pt x="0" y="28045"/>
                        <a:pt x="28045" y="0"/>
                        <a:pt x="62640" y="0"/>
                      </a:cubicBezTo>
                      <a:cubicBezTo>
                        <a:pt x="97235" y="0"/>
                        <a:pt x="125280" y="28045"/>
                        <a:pt x="125280" y="6264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grpSp>
        <p:nvGrpSpPr>
          <p:cNvPr id="60" name="组合 59"/>
          <p:cNvGrpSpPr/>
          <p:nvPr/>
        </p:nvGrpSpPr>
        <p:grpSpPr>
          <a:xfrm>
            <a:off x="460091" y="1113952"/>
            <a:ext cx="11100051" cy="1747798"/>
            <a:chOff x="545974" y="4596711"/>
            <a:chExt cx="11100051" cy="1747798"/>
          </a:xfrm>
        </p:grpSpPr>
        <p:sp>
          <p:nvSpPr>
            <p:cNvPr id="58" name="ïṣḷiďê"/>
            <p:cNvSpPr txBox="1"/>
            <p:nvPr/>
          </p:nvSpPr>
          <p:spPr>
            <a:xfrm>
              <a:off x="545974" y="5074065"/>
              <a:ext cx="11100051" cy="1270444"/>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b="1" dirty="0">
                  <a:solidFill>
                    <a:schemeClr val="accent1"/>
                  </a:solidFill>
                </a:rPr>
                <a:t>基本思想</a:t>
              </a:r>
              <a:r>
                <a:rPr lang="zh-CN" altLang="en-US" dirty="0"/>
                <a:t>：利用</a:t>
              </a:r>
              <a:r>
                <a:rPr lang="en-US" altLang="zh-CN" dirty="0">
                  <a:solidFill>
                    <a:schemeClr val="accent4">
                      <a:lumMod val="60000"/>
                      <a:lumOff val="40000"/>
                    </a:schemeClr>
                  </a:solidFill>
                </a:rPr>
                <a:t>Cache</a:t>
              </a:r>
              <a:r>
                <a:rPr lang="zh-CN" altLang="en-US" dirty="0">
                  <a:solidFill>
                    <a:schemeClr val="accent4">
                      <a:lumMod val="60000"/>
                      <a:lumOff val="40000"/>
                    </a:schemeClr>
                  </a:solidFill>
                </a:rPr>
                <a:t>替代内存</a:t>
              </a:r>
              <a:r>
                <a:rPr lang="zh-CN" altLang="en-US" dirty="0"/>
                <a:t>进行计算和存储，即 </a:t>
              </a:r>
              <a:r>
                <a:rPr lang="en-US" altLang="zh-CN" dirty="0"/>
                <a:t>Cache As RAM</a:t>
              </a:r>
              <a:r>
                <a:rPr lang="zh-CN" altLang="en-US" dirty="0"/>
                <a:t>（</a:t>
              </a:r>
              <a:r>
                <a:rPr lang="en-US" altLang="zh-CN" dirty="0"/>
                <a:t>CAR</a:t>
              </a:r>
              <a:r>
                <a:rPr lang="zh-CN" altLang="en-US" dirty="0"/>
                <a:t>）。</a:t>
              </a:r>
              <a:endParaRPr lang="en-US" altLang="zh-CN" dirty="0"/>
            </a:p>
            <a:p>
              <a:pPr marL="285750" indent="-285750">
                <a:lnSpc>
                  <a:spcPct val="150000"/>
                </a:lnSpc>
                <a:buFont typeface="Wingdings" panose="05000000000000000000" pitchFamily="2" charset="2"/>
                <a:buChar char="Ø"/>
              </a:pPr>
              <a:r>
                <a:rPr lang="zh-CN" altLang="en-US" b="1" dirty="0">
                  <a:solidFill>
                    <a:schemeClr val="accent1"/>
                  </a:solidFill>
                </a:rPr>
                <a:t>实现思路</a:t>
              </a:r>
              <a:r>
                <a:rPr lang="zh-CN" altLang="en-US" dirty="0"/>
                <a:t>：在存储期和计算期，将需要保护的所有敏感数据和中间计算结果完全</a:t>
              </a:r>
              <a:r>
                <a:rPr lang="zh-CN" altLang="en-US" dirty="0">
                  <a:solidFill>
                    <a:schemeClr val="accent4">
                      <a:lumMod val="60000"/>
                      <a:lumOff val="40000"/>
                    </a:schemeClr>
                  </a:solidFill>
                </a:rPr>
                <a:t>锁定</a:t>
              </a:r>
              <a:r>
                <a:rPr lang="zh-CN" altLang="en-US" dirty="0"/>
                <a:t>在</a:t>
              </a:r>
              <a:r>
                <a:rPr lang="en-US" altLang="zh-CN" dirty="0"/>
                <a:t>Cache</a:t>
              </a:r>
              <a:r>
                <a:rPr lang="zh-CN" altLang="en-US" dirty="0"/>
                <a:t>中，密码计算进程</a:t>
              </a:r>
              <a:r>
                <a:rPr lang="zh-CN" altLang="en-US" dirty="0">
                  <a:solidFill>
                    <a:schemeClr val="accent4">
                      <a:lumMod val="60000"/>
                      <a:lumOff val="40000"/>
                    </a:schemeClr>
                  </a:solidFill>
                </a:rPr>
                <a:t>独占</a:t>
              </a:r>
              <a:r>
                <a:rPr lang="en-US" altLang="zh-CN" dirty="0"/>
                <a:t>CPU</a:t>
              </a:r>
              <a:r>
                <a:rPr lang="zh-CN" altLang="en-US" dirty="0"/>
                <a:t>，保证数据不被其他进程有意</a:t>
              </a:r>
              <a:r>
                <a:rPr lang="en-US" altLang="zh-CN" dirty="0"/>
                <a:t>/</a:t>
              </a:r>
              <a:r>
                <a:rPr lang="zh-CN" altLang="en-US" dirty="0"/>
                <a:t>无意刷新到片外的内存</a:t>
              </a:r>
              <a:endParaRPr lang="en-US" altLang="zh-CN" dirty="0">
                <a:solidFill>
                  <a:schemeClr val="accent4">
                    <a:lumMod val="60000"/>
                    <a:lumOff val="40000"/>
                  </a:schemeClr>
                </a:solidFill>
              </a:endParaRPr>
            </a:p>
          </p:txBody>
        </p:sp>
        <p:sp>
          <p:nvSpPr>
            <p:cNvPr id="59" name="文本框 58"/>
            <p:cNvSpPr txBox="1"/>
            <p:nvPr/>
          </p:nvSpPr>
          <p:spPr>
            <a:xfrm>
              <a:off x="577850" y="4596711"/>
              <a:ext cx="1803400" cy="420959"/>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spcBef>
                  <a:spcPts val="0"/>
                </a:spcBef>
                <a:spcAft>
                  <a:spcPts val="0"/>
                </a:spcAft>
                <a:buClrTx/>
                <a:buSzTx/>
                <a:buFontTx/>
                <a:buNone/>
                <a:defRPr/>
              </a:pPr>
              <a:r>
                <a:rPr lang="zh-CN" altLang="en-US" sz="2200" b="1" kern="0" dirty="0">
                  <a:solidFill>
                    <a:srgbClr val="FFFFFF"/>
                  </a:solidFill>
                  <a:latin typeface="微软雅黑" panose="020B0503020204020204" pitchFamily="34" charset="-122"/>
                </a:rPr>
                <a:t>方案原理</a:t>
              </a:r>
              <a:endParaRPr lang="en-US" altLang="zh-CN" sz="2200" b="1" kern="0" dirty="0">
                <a:solidFill>
                  <a:srgbClr val="FFFFFF"/>
                </a:solidFill>
                <a:latin typeface="微软雅黑" panose="020B0503020204020204" pitchFamily="34"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 name="组合 243"/>
          <p:cNvGrpSpPr/>
          <p:nvPr/>
        </p:nvGrpSpPr>
        <p:grpSpPr>
          <a:xfrm>
            <a:off x="1994817" y="1075405"/>
            <a:ext cx="5080344" cy="5143022"/>
            <a:chOff x="6817727" y="643080"/>
            <a:chExt cx="5080344" cy="5143022"/>
          </a:xfrm>
        </p:grpSpPr>
        <p:sp>
          <p:nvSpPr>
            <p:cNvPr id="245" name="矩形: 圆角 244"/>
            <p:cNvSpPr/>
            <p:nvPr/>
          </p:nvSpPr>
          <p:spPr>
            <a:xfrm>
              <a:off x="7363778" y="1173474"/>
              <a:ext cx="3959000" cy="408223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246" name="矩形: 圆角 245"/>
            <p:cNvSpPr>
              <a:spLocks noChangeAspect="1"/>
            </p:cNvSpPr>
            <p:nvPr/>
          </p:nvSpPr>
          <p:spPr>
            <a:xfrm>
              <a:off x="7636827" y="1441046"/>
              <a:ext cx="3440957" cy="3563323"/>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247" name="îṣlîḍe">
              <a:hlinkClick r:id="" action="ppaction://noaction"/>
            </p:cNvPr>
            <p:cNvSpPr/>
            <p:nvPr/>
          </p:nvSpPr>
          <p:spPr>
            <a:xfrm>
              <a:off x="7820940" y="2900226"/>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248" name="组合 247"/>
            <p:cNvGrpSpPr/>
            <p:nvPr/>
          </p:nvGrpSpPr>
          <p:grpSpPr>
            <a:xfrm>
              <a:off x="7718437" y="643080"/>
              <a:ext cx="3256844" cy="515719"/>
              <a:chOff x="7718437" y="643080"/>
              <a:chExt cx="3256844" cy="515719"/>
            </a:xfrm>
          </p:grpSpPr>
          <p:grpSp>
            <p:nvGrpSpPr>
              <p:cNvPr id="297" name="组合 296"/>
              <p:cNvGrpSpPr/>
              <p:nvPr/>
            </p:nvGrpSpPr>
            <p:grpSpPr>
              <a:xfrm>
                <a:off x="7718437" y="643080"/>
                <a:ext cx="180000" cy="515719"/>
                <a:chOff x="1772667" y="1263943"/>
                <a:chExt cx="180000" cy="515719"/>
              </a:xfrm>
            </p:grpSpPr>
            <p:cxnSp>
              <p:nvCxnSpPr>
                <p:cNvPr id="310" name="直接连接符 30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11" name="椭圆 31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98" name="组合 297"/>
              <p:cNvGrpSpPr/>
              <p:nvPr/>
            </p:nvGrpSpPr>
            <p:grpSpPr>
              <a:xfrm>
                <a:off x="8487648" y="643080"/>
                <a:ext cx="180000" cy="515719"/>
                <a:chOff x="1772667" y="1263943"/>
                <a:chExt cx="180000" cy="515719"/>
              </a:xfrm>
            </p:grpSpPr>
            <p:cxnSp>
              <p:nvCxnSpPr>
                <p:cNvPr id="308" name="直接连接符 30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9" name="椭圆 30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99" name="组合 298"/>
              <p:cNvGrpSpPr/>
              <p:nvPr/>
            </p:nvGrpSpPr>
            <p:grpSpPr>
              <a:xfrm>
                <a:off x="9256859" y="643080"/>
                <a:ext cx="180000" cy="515719"/>
                <a:chOff x="1772667" y="1263943"/>
                <a:chExt cx="180000" cy="515719"/>
              </a:xfrm>
            </p:grpSpPr>
            <p:cxnSp>
              <p:nvCxnSpPr>
                <p:cNvPr id="306" name="直接连接符 30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7" name="椭圆 30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300" name="组合 299"/>
              <p:cNvGrpSpPr/>
              <p:nvPr/>
            </p:nvGrpSpPr>
            <p:grpSpPr>
              <a:xfrm>
                <a:off x="10026070" y="643080"/>
                <a:ext cx="180000" cy="515719"/>
                <a:chOff x="1772667" y="1263943"/>
                <a:chExt cx="180000" cy="515719"/>
              </a:xfrm>
            </p:grpSpPr>
            <p:cxnSp>
              <p:nvCxnSpPr>
                <p:cNvPr id="304" name="直接连接符 30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5" name="椭圆 30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301" name="组合 300"/>
              <p:cNvGrpSpPr/>
              <p:nvPr/>
            </p:nvGrpSpPr>
            <p:grpSpPr>
              <a:xfrm>
                <a:off x="10795281" y="643080"/>
                <a:ext cx="180000" cy="515719"/>
                <a:chOff x="1772667" y="1263943"/>
                <a:chExt cx="180000" cy="515719"/>
              </a:xfrm>
            </p:grpSpPr>
            <p:cxnSp>
              <p:nvCxnSpPr>
                <p:cNvPr id="302" name="直接连接符 30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3" name="椭圆 302"/>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249" name="组合 248"/>
            <p:cNvGrpSpPr/>
            <p:nvPr/>
          </p:nvGrpSpPr>
          <p:grpSpPr>
            <a:xfrm>
              <a:off x="7820940" y="5270383"/>
              <a:ext cx="3256844" cy="515719"/>
              <a:chOff x="7808437" y="5329199"/>
              <a:chExt cx="3256844" cy="515719"/>
            </a:xfrm>
          </p:grpSpPr>
          <p:grpSp>
            <p:nvGrpSpPr>
              <p:cNvPr id="282" name="组合 281"/>
              <p:cNvGrpSpPr/>
              <p:nvPr/>
            </p:nvGrpSpPr>
            <p:grpSpPr>
              <a:xfrm flipV="1">
                <a:off x="7808437" y="5329199"/>
                <a:ext cx="180000" cy="515719"/>
                <a:chOff x="1772667" y="1263943"/>
                <a:chExt cx="180000" cy="515719"/>
              </a:xfrm>
            </p:grpSpPr>
            <p:cxnSp>
              <p:nvCxnSpPr>
                <p:cNvPr id="295" name="直接连接符 294"/>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96" name="椭圆 295"/>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83" name="组合 282"/>
              <p:cNvGrpSpPr/>
              <p:nvPr/>
            </p:nvGrpSpPr>
            <p:grpSpPr>
              <a:xfrm flipV="1">
                <a:off x="8577648" y="5329199"/>
                <a:ext cx="180000" cy="515719"/>
                <a:chOff x="1772667" y="1263943"/>
                <a:chExt cx="180000" cy="515719"/>
              </a:xfrm>
            </p:grpSpPr>
            <p:cxnSp>
              <p:nvCxnSpPr>
                <p:cNvPr id="293" name="直接连接符 29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94" name="椭圆 29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84" name="组合 283"/>
              <p:cNvGrpSpPr/>
              <p:nvPr/>
            </p:nvGrpSpPr>
            <p:grpSpPr>
              <a:xfrm flipV="1">
                <a:off x="9346859" y="5329199"/>
                <a:ext cx="180000" cy="515719"/>
                <a:chOff x="1772667" y="1263943"/>
                <a:chExt cx="180000" cy="515719"/>
              </a:xfrm>
            </p:grpSpPr>
            <p:cxnSp>
              <p:nvCxnSpPr>
                <p:cNvPr id="291" name="直接连接符 290"/>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92" name="椭圆 291"/>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85" name="组合 284"/>
              <p:cNvGrpSpPr/>
              <p:nvPr/>
            </p:nvGrpSpPr>
            <p:grpSpPr>
              <a:xfrm flipV="1">
                <a:off x="10116070" y="5329199"/>
                <a:ext cx="180000" cy="515719"/>
                <a:chOff x="1772667" y="1263943"/>
                <a:chExt cx="180000" cy="515719"/>
              </a:xfrm>
            </p:grpSpPr>
            <p:cxnSp>
              <p:nvCxnSpPr>
                <p:cNvPr id="289" name="直接连接符 288"/>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90" name="椭圆 289"/>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86" name="组合 285"/>
              <p:cNvGrpSpPr/>
              <p:nvPr/>
            </p:nvGrpSpPr>
            <p:grpSpPr>
              <a:xfrm flipV="1">
                <a:off x="10885281" y="5329199"/>
                <a:ext cx="180000" cy="515719"/>
                <a:chOff x="1772667" y="1263943"/>
                <a:chExt cx="180000" cy="515719"/>
              </a:xfrm>
            </p:grpSpPr>
            <p:cxnSp>
              <p:nvCxnSpPr>
                <p:cNvPr id="287" name="直接连接符 28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椭圆 28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250" name="组合 249"/>
            <p:cNvGrpSpPr/>
            <p:nvPr/>
          </p:nvGrpSpPr>
          <p:grpSpPr>
            <a:xfrm>
              <a:off x="11382352" y="1611171"/>
              <a:ext cx="515719" cy="3206692"/>
              <a:chOff x="11382352" y="1441049"/>
              <a:chExt cx="515719" cy="3206692"/>
            </a:xfrm>
          </p:grpSpPr>
          <p:grpSp>
            <p:nvGrpSpPr>
              <p:cNvPr id="267" name="组合 266"/>
              <p:cNvGrpSpPr/>
              <p:nvPr/>
            </p:nvGrpSpPr>
            <p:grpSpPr>
              <a:xfrm rot="16200000" flipV="1">
                <a:off x="11550212" y="4299881"/>
                <a:ext cx="180000" cy="515719"/>
                <a:chOff x="1772667" y="1263943"/>
                <a:chExt cx="180000" cy="515719"/>
              </a:xfrm>
            </p:grpSpPr>
            <p:cxnSp>
              <p:nvCxnSpPr>
                <p:cNvPr id="280" name="直接连接符 27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81" name="椭圆 28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68" name="组合 267"/>
              <p:cNvGrpSpPr/>
              <p:nvPr/>
            </p:nvGrpSpPr>
            <p:grpSpPr>
              <a:xfrm rot="16200000" flipH="1" flipV="1">
                <a:off x="11550212" y="1273189"/>
                <a:ext cx="180000" cy="515719"/>
                <a:chOff x="1772667" y="1263943"/>
                <a:chExt cx="180000" cy="515719"/>
              </a:xfrm>
            </p:grpSpPr>
            <p:cxnSp>
              <p:nvCxnSpPr>
                <p:cNvPr id="278" name="直接连接符 27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9" name="椭圆 27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69" name="组合 268"/>
              <p:cNvGrpSpPr/>
              <p:nvPr/>
            </p:nvGrpSpPr>
            <p:grpSpPr>
              <a:xfrm rot="16200000" flipH="1" flipV="1">
                <a:off x="11550211" y="2042400"/>
                <a:ext cx="180000" cy="515718"/>
                <a:chOff x="1772667" y="1263944"/>
                <a:chExt cx="180000" cy="515718"/>
              </a:xfrm>
            </p:grpSpPr>
            <p:cxnSp>
              <p:nvCxnSpPr>
                <p:cNvPr id="276" name="直接连接符 27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椭圆 276"/>
                <p:cNvSpPr>
                  <a:spLocks noChangeAspect="1"/>
                </p:cNvSpPr>
                <p:nvPr/>
              </p:nvSpPr>
              <p:spPr>
                <a:xfrm>
                  <a:off x="1772667" y="1263944"/>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70" name="组合 269"/>
              <p:cNvGrpSpPr/>
              <p:nvPr/>
            </p:nvGrpSpPr>
            <p:grpSpPr>
              <a:xfrm rot="16200000" flipH="1" flipV="1">
                <a:off x="11550212" y="2811611"/>
                <a:ext cx="180000" cy="515719"/>
                <a:chOff x="1772667" y="1263943"/>
                <a:chExt cx="180000" cy="515719"/>
              </a:xfrm>
            </p:grpSpPr>
            <p:cxnSp>
              <p:nvCxnSpPr>
                <p:cNvPr id="274" name="直接连接符 27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5" name="椭圆 27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71" name="组合 270"/>
              <p:cNvGrpSpPr/>
              <p:nvPr/>
            </p:nvGrpSpPr>
            <p:grpSpPr>
              <a:xfrm rot="16200000" flipH="1" flipV="1">
                <a:off x="11550211" y="3580822"/>
                <a:ext cx="180000" cy="515718"/>
                <a:chOff x="1772667" y="1263944"/>
                <a:chExt cx="180000" cy="515718"/>
              </a:xfrm>
            </p:grpSpPr>
            <p:cxnSp>
              <p:nvCxnSpPr>
                <p:cNvPr id="272" name="直接连接符 271"/>
                <p:cNvCxnSpPr/>
                <p:nvPr/>
              </p:nvCxnSpPr>
              <p:spPr>
                <a:xfrm>
                  <a:off x="1862668"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椭圆 272"/>
                <p:cNvSpPr>
                  <a:spLocks noChangeAspect="1"/>
                </p:cNvSpPr>
                <p:nvPr/>
              </p:nvSpPr>
              <p:spPr>
                <a:xfrm>
                  <a:off x="1772667" y="1263944"/>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251" name="组合 250"/>
            <p:cNvGrpSpPr/>
            <p:nvPr/>
          </p:nvGrpSpPr>
          <p:grpSpPr>
            <a:xfrm>
              <a:off x="6817727" y="1611169"/>
              <a:ext cx="515719" cy="3206694"/>
              <a:chOff x="6817727" y="1441047"/>
              <a:chExt cx="515719" cy="3206694"/>
            </a:xfrm>
          </p:grpSpPr>
          <p:grpSp>
            <p:nvGrpSpPr>
              <p:cNvPr id="252" name="组合 251"/>
              <p:cNvGrpSpPr/>
              <p:nvPr/>
            </p:nvGrpSpPr>
            <p:grpSpPr>
              <a:xfrm rot="5400000" flipV="1">
                <a:off x="6985587" y="1273187"/>
                <a:ext cx="180000" cy="515719"/>
                <a:chOff x="1772667" y="1263943"/>
                <a:chExt cx="180000" cy="515719"/>
              </a:xfrm>
            </p:grpSpPr>
            <p:cxnSp>
              <p:nvCxnSpPr>
                <p:cNvPr id="265" name="直接连接符 264"/>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椭圆 265"/>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53" name="组合 252"/>
              <p:cNvGrpSpPr/>
              <p:nvPr/>
            </p:nvGrpSpPr>
            <p:grpSpPr>
              <a:xfrm rot="5400000" flipV="1">
                <a:off x="6985587" y="2042399"/>
                <a:ext cx="180000" cy="515719"/>
                <a:chOff x="1772667" y="1263943"/>
                <a:chExt cx="180000" cy="515719"/>
              </a:xfrm>
            </p:grpSpPr>
            <p:cxnSp>
              <p:nvCxnSpPr>
                <p:cNvPr id="263" name="直接连接符 26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64" name="椭圆 26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54" name="组合 253"/>
              <p:cNvGrpSpPr/>
              <p:nvPr/>
            </p:nvGrpSpPr>
            <p:grpSpPr>
              <a:xfrm rot="5400000" flipV="1">
                <a:off x="6985587" y="2811610"/>
                <a:ext cx="180000" cy="515719"/>
                <a:chOff x="1772667" y="1263943"/>
                <a:chExt cx="180000" cy="515719"/>
              </a:xfrm>
            </p:grpSpPr>
            <p:cxnSp>
              <p:nvCxnSpPr>
                <p:cNvPr id="261" name="直接连接符 260"/>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62" name="椭圆 261"/>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55" name="组合 254"/>
              <p:cNvGrpSpPr/>
              <p:nvPr/>
            </p:nvGrpSpPr>
            <p:grpSpPr>
              <a:xfrm rot="5400000" flipV="1">
                <a:off x="6985587" y="3580821"/>
                <a:ext cx="180000" cy="515719"/>
                <a:chOff x="1772667" y="1263943"/>
                <a:chExt cx="180000" cy="515719"/>
              </a:xfrm>
            </p:grpSpPr>
            <p:cxnSp>
              <p:nvCxnSpPr>
                <p:cNvPr id="259" name="直接连接符 258"/>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60" name="椭圆 259"/>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256" name="组合 255"/>
              <p:cNvGrpSpPr/>
              <p:nvPr/>
            </p:nvGrpSpPr>
            <p:grpSpPr>
              <a:xfrm rot="5400000" flipH="1" flipV="1">
                <a:off x="6985587" y="4299881"/>
                <a:ext cx="180000" cy="515719"/>
                <a:chOff x="1772667" y="1263943"/>
                <a:chExt cx="180000" cy="515719"/>
              </a:xfrm>
            </p:grpSpPr>
            <p:cxnSp>
              <p:nvCxnSpPr>
                <p:cNvPr id="257" name="直接连接符 25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椭圆 25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24" name="组合 23"/>
          <p:cNvGrpSpPr/>
          <p:nvPr/>
        </p:nvGrpSpPr>
        <p:grpSpPr>
          <a:xfrm>
            <a:off x="280506" y="2381796"/>
            <a:ext cx="1453601" cy="2932838"/>
            <a:chOff x="280507" y="2381796"/>
            <a:chExt cx="1421196" cy="2843953"/>
          </a:xfrm>
        </p:grpSpPr>
        <p:sp>
          <p:nvSpPr>
            <p:cNvPr id="163" name="îṣlîḍe">
              <a:hlinkClick r:id="" action="ppaction://noaction"/>
            </p:cNvPr>
            <p:cNvSpPr/>
            <p:nvPr/>
          </p:nvSpPr>
          <p:spPr>
            <a:xfrm>
              <a:off x="324424" y="3199648"/>
              <a:ext cx="1347625" cy="399661"/>
            </a:xfrm>
            <a:prstGeom prst="rect">
              <a:avLst/>
            </a:prstGeom>
            <a:noFill/>
            <a:ln w="28575">
              <a:solidFill>
                <a:srgbClr val="00B0F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64" name="îṣlîḍe">
              <a:hlinkClick r:id="" action="ppaction://noaction"/>
            </p:cNvPr>
            <p:cNvSpPr/>
            <p:nvPr/>
          </p:nvSpPr>
          <p:spPr>
            <a:xfrm>
              <a:off x="324424" y="4017500"/>
              <a:ext cx="1347625" cy="399661"/>
            </a:xfrm>
            <a:prstGeom prst="rect">
              <a:avLst/>
            </a:prstGeom>
            <a:noFill/>
            <a:ln w="28575">
              <a:solidFill>
                <a:srgbClr val="00B0F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65" name="îṣlîḍe">
              <a:hlinkClick r:id="" action="ppaction://noaction"/>
            </p:cNvPr>
            <p:cNvSpPr/>
            <p:nvPr/>
          </p:nvSpPr>
          <p:spPr>
            <a:xfrm>
              <a:off x="324424" y="2381796"/>
              <a:ext cx="1347625" cy="399661"/>
            </a:xfrm>
            <a:prstGeom prst="rect">
              <a:avLst/>
            </a:prstGeom>
            <a:noFill/>
            <a:ln w="28575">
              <a:solidFill>
                <a:srgbClr val="00B0F0"/>
              </a:solidFill>
            </a:ln>
          </p:spPr>
          <p:txBody>
            <a:bodyPr wrap="square" anchor="ctr" anchorCtr="0">
              <a:normAutofit/>
            </a:bodyPr>
            <a:lstStyle/>
            <a:p>
              <a:pPr lvl="0" algn="ctr"/>
              <a:endParaRPr lang="en-US" altLang="zh-CN" b="1" dirty="0">
                <a:solidFill>
                  <a:schemeClr val="tx1">
                    <a:lumMod val="65000"/>
                    <a:lumOff val="35000"/>
                  </a:schemeClr>
                </a:solidFill>
              </a:endParaRPr>
            </a:p>
          </p:txBody>
        </p:sp>
        <p:sp>
          <p:nvSpPr>
            <p:cNvPr id="148" name="îṣlîḍe">
              <a:hlinkClick r:id="" action="ppaction://noaction"/>
            </p:cNvPr>
            <p:cNvSpPr/>
            <p:nvPr/>
          </p:nvSpPr>
          <p:spPr>
            <a:xfrm>
              <a:off x="324424" y="3608574"/>
              <a:ext cx="1347625" cy="399661"/>
            </a:xfrm>
            <a:prstGeom prst="rect">
              <a:avLst/>
            </a:prstGeom>
            <a:noFill/>
            <a:ln w="28575">
              <a:solidFill>
                <a:srgbClr val="00B0F0"/>
              </a:solidFill>
            </a:ln>
          </p:spPr>
          <p:txBody>
            <a:bodyPr wrap="square" anchor="ctr" anchorCtr="0">
              <a:normAutofit/>
            </a:bodyPr>
            <a:lstStyle/>
            <a:p>
              <a:pPr algn="ctr"/>
              <a:r>
                <a:rPr lang="en-US" altLang="zh-CN" b="1" dirty="0">
                  <a:solidFill>
                    <a:schemeClr val="tx1">
                      <a:lumMod val="65000"/>
                      <a:lumOff val="35000"/>
                    </a:schemeClr>
                  </a:solidFill>
                </a:rPr>
                <a:t>……</a:t>
              </a:r>
              <a:endParaRPr lang="en-US" altLang="zh-CN" b="1" dirty="0">
                <a:solidFill>
                  <a:schemeClr val="tx1">
                    <a:lumMod val="65000"/>
                    <a:lumOff val="35000"/>
                  </a:schemeClr>
                </a:solidFill>
              </a:endParaRPr>
            </a:p>
          </p:txBody>
        </p:sp>
        <p:sp>
          <p:nvSpPr>
            <p:cNvPr id="150" name="îṣlîḍe">
              <a:hlinkClick r:id="" action="ppaction://noaction"/>
            </p:cNvPr>
            <p:cNvSpPr/>
            <p:nvPr/>
          </p:nvSpPr>
          <p:spPr>
            <a:xfrm>
              <a:off x="324424" y="4426428"/>
              <a:ext cx="1347625" cy="399661"/>
            </a:xfrm>
            <a:prstGeom prst="rect">
              <a:avLst/>
            </a:prstGeom>
            <a:noFill/>
            <a:ln w="28575">
              <a:solidFill>
                <a:srgbClr val="00B0F0"/>
              </a:solidFill>
            </a:ln>
          </p:spPr>
          <p:txBody>
            <a:bodyPr wrap="square" anchor="ctr" anchorCtr="0">
              <a:normAutofit/>
            </a:bodyPr>
            <a:lstStyle/>
            <a:p>
              <a:pPr algn="ctr"/>
              <a:r>
                <a:rPr lang="en-US" altLang="zh-CN" b="1" dirty="0">
                  <a:solidFill>
                    <a:schemeClr val="tx1">
                      <a:lumMod val="65000"/>
                      <a:lumOff val="35000"/>
                    </a:schemeClr>
                  </a:solidFill>
                </a:rPr>
                <a:t>……</a:t>
              </a:r>
              <a:endParaRPr lang="en-US" altLang="zh-CN" b="1" dirty="0">
                <a:solidFill>
                  <a:schemeClr val="tx1">
                    <a:lumMod val="65000"/>
                    <a:lumOff val="35000"/>
                  </a:schemeClr>
                </a:solidFill>
              </a:endParaRPr>
            </a:p>
          </p:txBody>
        </p:sp>
        <p:sp>
          <p:nvSpPr>
            <p:cNvPr id="154" name="îṣlîḍe">
              <a:hlinkClick r:id="" action="ppaction://noaction"/>
            </p:cNvPr>
            <p:cNvSpPr/>
            <p:nvPr/>
          </p:nvSpPr>
          <p:spPr>
            <a:xfrm>
              <a:off x="324424" y="2790722"/>
              <a:ext cx="1347625" cy="399661"/>
            </a:xfrm>
            <a:prstGeom prst="rect">
              <a:avLst/>
            </a:prstGeom>
            <a:noFill/>
            <a:ln w="28575">
              <a:solidFill>
                <a:srgbClr val="00B0F0"/>
              </a:solidFill>
            </a:ln>
          </p:spPr>
          <p:txBody>
            <a:bodyPr wrap="square" anchor="ctr" anchorCtr="0">
              <a:normAutofit/>
            </a:bodyPr>
            <a:lstStyle/>
            <a:p>
              <a:pPr lvl="0" algn="ctr"/>
              <a:r>
                <a:rPr lang="en-US" altLang="zh-CN" b="1" dirty="0">
                  <a:solidFill>
                    <a:schemeClr val="tx1">
                      <a:lumMod val="65000"/>
                      <a:lumOff val="35000"/>
                    </a:schemeClr>
                  </a:solidFill>
                </a:rPr>
                <a:t>……</a:t>
              </a:r>
              <a:endParaRPr lang="en-US" altLang="zh-CN" b="1" dirty="0">
                <a:solidFill>
                  <a:schemeClr val="tx1">
                    <a:lumMod val="65000"/>
                    <a:lumOff val="35000"/>
                  </a:schemeClr>
                </a:solidFill>
              </a:endParaRPr>
            </a:p>
          </p:txBody>
        </p:sp>
        <p:sp>
          <p:nvSpPr>
            <p:cNvPr id="161" name="îṣlîḍe">
              <a:hlinkClick r:id="" action="ppaction://noaction"/>
            </p:cNvPr>
            <p:cNvSpPr/>
            <p:nvPr/>
          </p:nvSpPr>
          <p:spPr>
            <a:xfrm>
              <a:off x="280507" y="4826089"/>
              <a:ext cx="1421196" cy="399660"/>
            </a:xfrm>
            <a:prstGeom prst="rect">
              <a:avLst/>
            </a:prstGeom>
          </p:spPr>
          <p:txBody>
            <a:bodyPr wrap="square" anchor="ctr" anchorCtr="0">
              <a:normAutofit/>
            </a:bodyPr>
            <a:lstStyle/>
            <a:p>
              <a:pPr lvl="0" algn="ctr"/>
              <a:r>
                <a:rPr lang="en-US" altLang="zh-CN" b="1" dirty="0">
                  <a:solidFill>
                    <a:srgbClr val="00B0F0"/>
                  </a:solidFill>
                </a:rPr>
                <a:t>memory</a:t>
              </a:r>
              <a:endParaRPr lang="en-US" altLang="zh-CN" sz="2000" b="1" dirty="0">
                <a:solidFill>
                  <a:srgbClr val="00B0F0"/>
                </a:solidFill>
              </a:endParaRPr>
            </a:p>
          </p:txBody>
        </p:sp>
      </p:grpSp>
      <p:sp>
        <p:nvSpPr>
          <p:cNvPr id="2" name="标题 1"/>
          <p:cNvSpPr>
            <a:spLocks noGrp="1"/>
          </p:cNvSpPr>
          <p:nvPr>
            <p:ph type="title"/>
          </p:nvPr>
        </p:nvSpPr>
        <p:spPr/>
        <p:txBody>
          <a:bodyPr/>
          <a:lstStyle/>
          <a:p>
            <a:r>
              <a:rPr lang="zh-CN" altLang="en-US" dirty="0"/>
              <a:t>基于</a:t>
            </a:r>
            <a:r>
              <a:rPr lang="en-US" altLang="zh-CN" dirty="0"/>
              <a:t>Cache</a:t>
            </a:r>
            <a:r>
              <a:rPr lang="zh-CN" altLang="en-US" dirty="0"/>
              <a:t>的公钥密码算法实现方案</a:t>
            </a:r>
            <a:r>
              <a:rPr lang="en-US" altLang="zh-CN" dirty="0"/>
              <a:t>——COPKER</a:t>
            </a:r>
            <a:endParaRPr lang="zh-CN" altLang="en-US" dirty="0"/>
          </a:p>
        </p:txBody>
      </p:sp>
      <p:sp>
        <p:nvSpPr>
          <p:cNvPr id="9" name="ïṣḷiďê"/>
          <p:cNvSpPr txBox="1"/>
          <p:nvPr/>
        </p:nvSpPr>
        <p:spPr>
          <a:xfrm>
            <a:off x="7446741" y="2236214"/>
            <a:ext cx="4413885" cy="977872"/>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t>从用户输入的口令中派生出</a:t>
            </a:r>
            <a:r>
              <a:rPr lang="en-US" altLang="zh-CN" spc="100" dirty="0">
                <a:solidFill>
                  <a:schemeClr val="accent4">
                    <a:lumMod val="60000"/>
                    <a:lumOff val="40000"/>
                  </a:schemeClr>
                </a:solidFill>
              </a:rPr>
              <a:t>AES</a:t>
            </a:r>
            <a:r>
              <a:rPr lang="zh-CN" altLang="en-US" spc="100" dirty="0">
                <a:solidFill>
                  <a:schemeClr val="accent4">
                    <a:lumMod val="60000"/>
                    <a:lumOff val="40000"/>
                  </a:schemeClr>
                </a:solidFill>
              </a:rPr>
              <a:t>主密钥</a:t>
            </a:r>
            <a:r>
              <a:rPr lang="zh-CN" altLang="en-US" spc="100" dirty="0"/>
              <a:t>并存储到</a:t>
            </a:r>
            <a:r>
              <a:rPr lang="zh-CN" altLang="en-US" spc="100" dirty="0">
                <a:solidFill>
                  <a:schemeClr val="accent4">
                    <a:lumMod val="60000"/>
                    <a:lumOff val="40000"/>
                  </a:schemeClr>
                </a:solidFill>
              </a:rPr>
              <a:t>每个</a:t>
            </a:r>
            <a:r>
              <a:rPr lang="en-US" altLang="zh-CN" spc="100" dirty="0">
                <a:solidFill>
                  <a:schemeClr val="accent4">
                    <a:lumMod val="60000"/>
                    <a:lumOff val="40000"/>
                  </a:schemeClr>
                </a:solidFill>
              </a:rPr>
              <a:t>CPU</a:t>
            </a:r>
            <a:r>
              <a:rPr lang="zh-CN" altLang="en-US" spc="100" dirty="0">
                <a:solidFill>
                  <a:schemeClr val="accent4">
                    <a:lumMod val="60000"/>
                    <a:lumOff val="40000"/>
                  </a:schemeClr>
                </a:solidFill>
              </a:rPr>
              <a:t>核</a:t>
            </a:r>
            <a:r>
              <a:rPr lang="zh-CN" altLang="en-US" spc="100" dirty="0"/>
              <a:t>的寄存器中</a:t>
            </a:r>
            <a:endParaRPr lang="zh-CN" altLang="en-US" spc="100" dirty="0"/>
          </a:p>
        </p:txBody>
      </p:sp>
      <p:sp>
        <p:nvSpPr>
          <p:cNvPr id="10" name="îṣlîḍe">
            <a:hlinkClick r:id="" action="ppaction://noaction"/>
          </p:cNvPr>
          <p:cNvSpPr/>
          <p:nvPr/>
        </p:nvSpPr>
        <p:spPr>
          <a:xfrm>
            <a:off x="7722353" y="1290041"/>
            <a:ext cx="3002629" cy="446763"/>
          </a:xfrm>
          <a:prstGeom prst="rect">
            <a:avLst/>
          </a:prstGeom>
        </p:spPr>
        <p:txBody>
          <a:bodyPr wrap="square" anchor="ctr" anchorCtr="0">
            <a:normAutofit/>
          </a:bodyPr>
          <a:lstStyle/>
          <a:p>
            <a:pPr lvl="0"/>
            <a:r>
              <a:rPr lang="zh-CN" altLang="en-US" sz="2000" b="1" spc="100" dirty="0">
                <a:solidFill>
                  <a:schemeClr val="accent4"/>
                </a:solidFill>
              </a:rPr>
              <a:t>初始化</a:t>
            </a:r>
            <a:endParaRPr lang="zh-CN" altLang="en-US" sz="2000" b="1" spc="100" dirty="0">
              <a:solidFill>
                <a:schemeClr val="accent4"/>
              </a:solidFill>
            </a:endParaRPr>
          </a:p>
        </p:txBody>
      </p:sp>
      <p:sp>
        <p:nvSpPr>
          <p:cNvPr id="140" name="ïṣḷiďê"/>
          <p:cNvSpPr txBox="1"/>
          <p:nvPr/>
        </p:nvSpPr>
        <p:spPr>
          <a:xfrm>
            <a:off x="7502503" y="3440344"/>
            <a:ext cx="4413885" cy="918292"/>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从硬盘将</a:t>
            </a:r>
            <a:r>
              <a:rPr lang="zh-CN" altLang="en-US" spc="100" dirty="0">
                <a:solidFill>
                  <a:schemeClr val="accent4">
                    <a:lumMod val="60000"/>
                    <a:lumOff val="40000"/>
                  </a:schemeClr>
                </a:solidFill>
              </a:rPr>
              <a:t>加密的</a:t>
            </a:r>
            <a:r>
              <a:rPr lang="en-US" altLang="zh-CN" spc="100" dirty="0">
                <a:solidFill>
                  <a:schemeClr val="accent4">
                    <a:lumMod val="60000"/>
                    <a:lumOff val="40000"/>
                  </a:schemeClr>
                </a:solidFill>
              </a:rPr>
              <a:t>RSA</a:t>
            </a:r>
            <a:r>
              <a:rPr lang="zh-CN" altLang="en-US" spc="100" dirty="0">
                <a:solidFill>
                  <a:schemeClr val="accent4">
                    <a:lumMod val="60000"/>
                    <a:lumOff val="40000"/>
                  </a:schemeClr>
                </a:solidFill>
              </a:rPr>
              <a:t>私钥</a:t>
            </a:r>
            <a:r>
              <a:rPr lang="zh-CN" altLang="en-US" spc="100" dirty="0">
                <a:solidFill>
                  <a:schemeClr val="tx1">
                    <a:lumMod val="65000"/>
                    <a:lumOff val="35000"/>
                  </a:schemeClr>
                </a:solidFill>
              </a:rPr>
              <a:t>读入内存</a:t>
            </a:r>
            <a:endParaRPr lang="zh-CN" altLang="en-US" spc="100" dirty="0">
              <a:solidFill>
                <a:schemeClr val="accent4">
                  <a:lumMod val="60000"/>
                  <a:lumOff val="40000"/>
                </a:schemeClr>
              </a:solidFill>
            </a:endParaRPr>
          </a:p>
        </p:txBody>
      </p:sp>
      <p:sp>
        <p:nvSpPr>
          <p:cNvPr id="188" name="Freeform 68"/>
          <p:cNvSpPr>
            <a:spLocks noChangeAspect="1" noEditPoints="1"/>
          </p:cNvSpPr>
          <p:nvPr/>
        </p:nvSpPr>
        <p:spPr bwMode="auto">
          <a:xfrm>
            <a:off x="7206098" y="1300056"/>
            <a:ext cx="480132" cy="480132"/>
          </a:xfrm>
          <a:custGeom>
            <a:avLst/>
            <a:gdLst>
              <a:gd name="T0" fmla="*/ 126 w 164"/>
              <a:gd name="T1" fmla="*/ 96 h 164"/>
              <a:gd name="T2" fmla="*/ 124 w 164"/>
              <a:gd name="T3" fmla="*/ 111 h 164"/>
              <a:gd name="T4" fmla="*/ 113 w 164"/>
              <a:gd name="T5" fmla="*/ 113 h 164"/>
              <a:gd name="T6" fmla="*/ 118 w 164"/>
              <a:gd name="T7" fmla="*/ 96 h 164"/>
              <a:gd name="T8" fmla="*/ 105 w 164"/>
              <a:gd name="T9" fmla="*/ 59 h 164"/>
              <a:gd name="T10" fmla="*/ 74 w 164"/>
              <a:gd name="T11" fmla="*/ 57 h 164"/>
              <a:gd name="T12" fmla="*/ 64 w 164"/>
              <a:gd name="T13" fmla="*/ 64 h 164"/>
              <a:gd name="T14" fmla="*/ 68 w 164"/>
              <a:gd name="T15" fmla="*/ 47 h 164"/>
              <a:gd name="T16" fmla="*/ 56 w 164"/>
              <a:gd name="T17" fmla="*/ 9 h 164"/>
              <a:gd name="T18" fmla="*/ 30 w 164"/>
              <a:gd name="T19" fmla="*/ 12 h 164"/>
              <a:gd name="T20" fmla="*/ 14 w 164"/>
              <a:gd name="T21" fmla="*/ 40 h 164"/>
              <a:gd name="T22" fmla="*/ 0 w 164"/>
              <a:gd name="T23" fmla="*/ 41 h 164"/>
              <a:gd name="T24" fmla="*/ 38 w 164"/>
              <a:gd name="T25" fmla="*/ 68 h 164"/>
              <a:gd name="T26" fmla="*/ 40 w 164"/>
              <a:gd name="T27" fmla="*/ 53 h 164"/>
              <a:gd name="T28" fmla="*/ 51 w 164"/>
              <a:gd name="T29" fmla="*/ 50 h 164"/>
              <a:gd name="T30" fmla="*/ 47 w 164"/>
              <a:gd name="T31" fmla="*/ 68 h 164"/>
              <a:gd name="T32" fmla="*/ 87 w 164"/>
              <a:gd name="T33" fmla="*/ 117 h 164"/>
              <a:gd name="T34" fmla="*/ 102 w 164"/>
              <a:gd name="T35" fmla="*/ 94 h 164"/>
              <a:gd name="T36" fmla="*/ 100 w 164"/>
              <a:gd name="T37" fmla="*/ 100 h 164"/>
              <a:gd name="T38" fmla="*/ 96 w 164"/>
              <a:gd name="T39" fmla="*/ 117 h 164"/>
              <a:gd name="T40" fmla="*/ 122 w 164"/>
              <a:gd name="T41" fmla="*/ 164 h 164"/>
              <a:gd name="T42" fmla="*/ 124 w 164"/>
              <a:gd name="T43" fmla="*/ 150 h 164"/>
              <a:gd name="T44" fmla="*/ 152 w 164"/>
              <a:gd name="T45" fmla="*/ 134 h 164"/>
              <a:gd name="T46" fmla="*/ 155 w 164"/>
              <a:gd name="T47" fmla="*/ 108 h 164"/>
              <a:gd name="T48" fmla="*/ 20 w 164"/>
              <a:gd name="T49" fmla="*/ 48 h 164"/>
              <a:gd name="T50" fmla="*/ 52 w 164"/>
              <a:gd name="T51" fmla="*/ 28 h 164"/>
              <a:gd name="T52" fmla="*/ 62 w 164"/>
              <a:gd name="T53" fmla="*/ 83 h 164"/>
              <a:gd name="T54" fmla="*/ 92 w 164"/>
              <a:gd name="T55" fmla="*/ 65 h 164"/>
              <a:gd name="T56" fmla="*/ 62 w 164"/>
              <a:gd name="T57" fmla="*/ 83 h 164"/>
              <a:gd name="T58" fmla="*/ 72 w 164"/>
              <a:gd name="T59" fmla="*/ 99 h 164"/>
              <a:gd name="T60" fmla="*/ 102 w 164"/>
              <a:gd name="T61" fmla="*/ 81 h 164"/>
              <a:gd name="T62" fmla="*/ 116 w 164"/>
              <a:gd name="T63" fmla="*/ 144 h 164"/>
              <a:gd name="T64" fmla="*/ 136 w 164"/>
              <a:gd name="T65" fmla="*/ 112 h 164"/>
              <a:gd name="T66" fmla="*/ 116 w 164"/>
              <a:gd name="T67" fmla="*/ 14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55" y="108"/>
                </a:moveTo>
                <a:cubicBezTo>
                  <a:pt x="147" y="100"/>
                  <a:pt x="137" y="97"/>
                  <a:pt x="126" y="96"/>
                </a:cubicBezTo>
                <a:cubicBezTo>
                  <a:pt x="123" y="111"/>
                  <a:pt x="123" y="111"/>
                  <a:pt x="123" y="111"/>
                </a:cubicBezTo>
                <a:cubicBezTo>
                  <a:pt x="123" y="111"/>
                  <a:pt x="124" y="111"/>
                  <a:pt x="124" y="111"/>
                </a:cubicBezTo>
                <a:cubicBezTo>
                  <a:pt x="111" y="124"/>
                  <a:pt x="111" y="124"/>
                  <a:pt x="111" y="124"/>
                </a:cubicBezTo>
                <a:cubicBezTo>
                  <a:pt x="111" y="120"/>
                  <a:pt x="112" y="117"/>
                  <a:pt x="113" y="113"/>
                </a:cubicBezTo>
                <a:cubicBezTo>
                  <a:pt x="113" y="113"/>
                  <a:pt x="114" y="113"/>
                  <a:pt x="114" y="113"/>
                </a:cubicBezTo>
                <a:cubicBezTo>
                  <a:pt x="118" y="96"/>
                  <a:pt x="118" y="96"/>
                  <a:pt x="118" y="96"/>
                </a:cubicBezTo>
                <a:cubicBezTo>
                  <a:pt x="117" y="96"/>
                  <a:pt x="117" y="96"/>
                  <a:pt x="117" y="96"/>
                </a:cubicBezTo>
                <a:cubicBezTo>
                  <a:pt x="119" y="82"/>
                  <a:pt x="115" y="68"/>
                  <a:pt x="105" y="59"/>
                </a:cubicBezTo>
                <a:cubicBezTo>
                  <a:pt x="98" y="51"/>
                  <a:pt x="88" y="47"/>
                  <a:pt x="77" y="47"/>
                </a:cubicBezTo>
                <a:cubicBezTo>
                  <a:pt x="74" y="57"/>
                  <a:pt x="74" y="57"/>
                  <a:pt x="74" y="57"/>
                </a:cubicBezTo>
                <a:cubicBezTo>
                  <a:pt x="62" y="69"/>
                  <a:pt x="62" y="69"/>
                  <a:pt x="62" y="69"/>
                </a:cubicBezTo>
                <a:cubicBezTo>
                  <a:pt x="63" y="68"/>
                  <a:pt x="63" y="66"/>
                  <a:pt x="64" y="64"/>
                </a:cubicBezTo>
                <a:cubicBezTo>
                  <a:pt x="64" y="64"/>
                  <a:pt x="64" y="64"/>
                  <a:pt x="64" y="64"/>
                </a:cubicBezTo>
                <a:cubicBezTo>
                  <a:pt x="68" y="47"/>
                  <a:pt x="68" y="47"/>
                  <a:pt x="68" y="47"/>
                </a:cubicBezTo>
                <a:cubicBezTo>
                  <a:pt x="68" y="47"/>
                  <a:pt x="68" y="47"/>
                  <a:pt x="68" y="47"/>
                </a:cubicBezTo>
                <a:cubicBezTo>
                  <a:pt x="69" y="32"/>
                  <a:pt x="65" y="19"/>
                  <a:pt x="56" y="9"/>
                </a:cubicBezTo>
                <a:cubicBezTo>
                  <a:pt x="52" y="5"/>
                  <a:pt x="47" y="2"/>
                  <a:pt x="42" y="0"/>
                </a:cubicBezTo>
                <a:cubicBezTo>
                  <a:pt x="30" y="12"/>
                  <a:pt x="30" y="12"/>
                  <a:pt x="30" y="12"/>
                </a:cubicBezTo>
                <a:cubicBezTo>
                  <a:pt x="34" y="12"/>
                  <a:pt x="37" y="13"/>
                  <a:pt x="40" y="14"/>
                </a:cubicBezTo>
                <a:cubicBezTo>
                  <a:pt x="14" y="40"/>
                  <a:pt x="14" y="40"/>
                  <a:pt x="14" y="40"/>
                </a:cubicBezTo>
                <a:cubicBezTo>
                  <a:pt x="13" y="37"/>
                  <a:pt x="12" y="34"/>
                  <a:pt x="12" y="30"/>
                </a:cubicBezTo>
                <a:cubicBezTo>
                  <a:pt x="0" y="41"/>
                  <a:pt x="0" y="41"/>
                  <a:pt x="0" y="41"/>
                </a:cubicBezTo>
                <a:cubicBezTo>
                  <a:pt x="2" y="47"/>
                  <a:pt x="5" y="52"/>
                  <a:pt x="9" y="56"/>
                </a:cubicBezTo>
                <a:cubicBezTo>
                  <a:pt x="17" y="63"/>
                  <a:pt x="27" y="67"/>
                  <a:pt x="38" y="68"/>
                </a:cubicBezTo>
                <a:cubicBezTo>
                  <a:pt x="41" y="53"/>
                  <a:pt x="41" y="53"/>
                  <a:pt x="41" y="53"/>
                </a:cubicBezTo>
                <a:cubicBezTo>
                  <a:pt x="41" y="53"/>
                  <a:pt x="40" y="53"/>
                  <a:pt x="40" y="53"/>
                </a:cubicBezTo>
                <a:cubicBezTo>
                  <a:pt x="53" y="40"/>
                  <a:pt x="53" y="40"/>
                  <a:pt x="53" y="40"/>
                </a:cubicBezTo>
                <a:cubicBezTo>
                  <a:pt x="53" y="43"/>
                  <a:pt x="52" y="47"/>
                  <a:pt x="51" y="50"/>
                </a:cubicBezTo>
                <a:cubicBezTo>
                  <a:pt x="47" y="68"/>
                  <a:pt x="47" y="68"/>
                  <a:pt x="47" y="68"/>
                </a:cubicBezTo>
                <a:cubicBezTo>
                  <a:pt x="47" y="68"/>
                  <a:pt x="47" y="68"/>
                  <a:pt x="47" y="68"/>
                </a:cubicBezTo>
                <a:cubicBezTo>
                  <a:pt x="45" y="82"/>
                  <a:pt x="49" y="96"/>
                  <a:pt x="59" y="105"/>
                </a:cubicBezTo>
                <a:cubicBezTo>
                  <a:pt x="66" y="113"/>
                  <a:pt x="76" y="117"/>
                  <a:pt x="87" y="117"/>
                </a:cubicBezTo>
                <a:cubicBezTo>
                  <a:pt x="90" y="106"/>
                  <a:pt x="90" y="106"/>
                  <a:pt x="90" y="106"/>
                </a:cubicBezTo>
                <a:cubicBezTo>
                  <a:pt x="102" y="94"/>
                  <a:pt x="102" y="94"/>
                  <a:pt x="102" y="94"/>
                </a:cubicBezTo>
                <a:cubicBezTo>
                  <a:pt x="101" y="96"/>
                  <a:pt x="101" y="98"/>
                  <a:pt x="100" y="100"/>
                </a:cubicBezTo>
                <a:cubicBezTo>
                  <a:pt x="100" y="100"/>
                  <a:pt x="100" y="100"/>
                  <a:pt x="100" y="100"/>
                </a:cubicBezTo>
                <a:cubicBezTo>
                  <a:pt x="96" y="117"/>
                  <a:pt x="96" y="117"/>
                  <a:pt x="96" y="117"/>
                </a:cubicBezTo>
                <a:cubicBezTo>
                  <a:pt x="96" y="117"/>
                  <a:pt x="96" y="117"/>
                  <a:pt x="96" y="117"/>
                </a:cubicBezTo>
                <a:cubicBezTo>
                  <a:pt x="95" y="131"/>
                  <a:pt x="98" y="145"/>
                  <a:pt x="108" y="154"/>
                </a:cubicBezTo>
                <a:cubicBezTo>
                  <a:pt x="112" y="159"/>
                  <a:pt x="117" y="162"/>
                  <a:pt x="122" y="164"/>
                </a:cubicBezTo>
                <a:cubicBezTo>
                  <a:pt x="134" y="152"/>
                  <a:pt x="134" y="152"/>
                  <a:pt x="134" y="152"/>
                </a:cubicBezTo>
                <a:cubicBezTo>
                  <a:pt x="130" y="152"/>
                  <a:pt x="127" y="151"/>
                  <a:pt x="124" y="150"/>
                </a:cubicBezTo>
                <a:cubicBezTo>
                  <a:pt x="150" y="124"/>
                  <a:pt x="150" y="124"/>
                  <a:pt x="150" y="124"/>
                </a:cubicBezTo>
                <a:cubicBezTo>
                  <a:pt x="151" y="127"/>
                  <a:pt x="152" y="130"/>
                  <a:pt x="152" y="134"/>
                </a:cubicBezTo>
                <a:cubicBezTo>
                  <a:pt x="164" y="122"/>
                  <a:pt x="164" y="122"/>
                  <a:pt x="164" y="122"/>
                </a:cubicBezTo>
                <a:cubicBezTo>
                  <a:pt x="162" y="117"/>
                  <a:pt x="159" y="112"/>
                  <a:pt x="155" y="108"/>
                </a:cubicBezTo>
                <a:close/>
                <a:moveTo>
                  <a:pt x="28" y="52"/>
                </a:moveTo>
                <a:cubicBezTo>
                  <a:pt x="25" y="51"/>
                  <a:pt x="22" y="50"/>
                  <a:pt x="20" y="48"/>
                </a:cubicBezTo>
                <a:cubicBezTo>
                  <a:pt x="48" y="20"/>
                  <a:pt x="48" y="20"/>
                  <a:pt x="48" y="20"/>
                </a:cubicBezTo>
                <a:cubicBezTo>
                  <a:pt x="50" y="22"/>
                  <a:pt x="51" y="25"/>
                  <a:pt x="52" y="28"/>
                </a:cubicBezTo>
                <a:lnTo>
                  <a:pt x="28" y="52"/>
                </a:lnTo>
                <a:close/>
                <a:moveTo>
                  <a:pt x="62" y="83"/>
                </a:moveTo>
                <a:cubicBezTo>
                  <a:pt x="83" y="61"/>
                  <a:pt x="83" y="61"/>
                  <a:pt x="83" y="61"/>
                </a:cubicBezTo>
                <a:cubicBezTo>
                  <a:pt x="86" y="62"/>
                  <a:pt x="90" y="63"/>
                  <a:pt x="92" y="65"/>
                </a:cubicBezTo>
                <a:cubicBezTo>
                  <a:pt x="65" y="92"/>
                  <a:pt x="65" y="92"/>
                  <a:pt x="65" y="92"/>
                </a:cubicBezTo>
                <a:cubicBezTo>
                  <a:pt x="63" y="89"/>
                  <a:pt x="62" y="86"/>
                  <a:pt x="62" y="83"/>
                </a:cubicBezTo>
                <a:close/>
                <a:moveTo>
                  <a:pt x="81" y="102"/>
                </a:moveTo>
                <a:cubicBezTo>
                  <a:pt x="77" y="102"/>
                  <a:pt x="74" y="101"/>
                  <a:pt x="72" y="99"/>
                </a:cubicBezTo>
                <a:cubicBezTo>
                  <a:pt x="99" y="71"/>
                  <a:pt x="99" y="71"/>
                  <a:pt x="99" y="71"/>
                </a:cubicBezTo>
                <a:cubicBezTo>
                  <a:pt x="101" y="74"/>
                  <a:pt x="102" y="77"/>
                  <a:pt x="102" y="81"/>
                </a:cubicBezTo>
                <a:lnTo>
                  <a:pt x="81" y="102"/>
                </a:lnTo>
                <a:close/>
                <a:moveTo>
                  <a:pt x="116" y="144"/>
                </a:moveTo>
                <a:cubicBezTo>
                  <a:pt x="114" y="142"/>
                  <a:pt x="113" y="139"/>
                  <a:pt x="112" y="136"/>
                </a:cubicBezTo>
                <a:cubicBezTo>
                  <a:pt x="136" y="112"/>
                  <a:pt x="136" y="112"/>
                  <a:pt x="136" y="112"/>
                </a:cubicBezTo>
                <a:cubicBezTo>
                  <a:pt x="139" y="113"/>
                  <a:pt x="142" y="114"/>
                  <a:pt x="144" y="116"/>
                </a:cubicBezTo>
                <a:lnTo>
                  <a:pt x="116" y="144"/>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22" name="组合 21"/>
          <p:cNvGrpSpPr/>
          <p:nvPr/>
        </p:nvGrpSpPr>
        <p:grpSpPr>
          <a:xfrm>
            <a:off x="4895531" y="843985"/>
            <a:ext cx="1447412" cy="1758976"/>
            <a:chOff x="5034752" y="1455110"/>
            <a:chExt cx="1447412" cy="1758976"/>
          </a:xfrm>
        </p:grpSpPr>
        <p:grpSp>
          <p:nvGrpSpPr>
            <p:cNvPr id="21" name="组合 20"/>
            <p:cNvGrpSpPr/>
            <p:nvPr/>
          </p:nvGrpSpPr>
          <p:grpSpPr>
            <a:xfrm>
              <a:off x="5034752" y="2542855"/>
              <a:ext cx="1447412" cy="671231"/>
              <a:chOff x="5034752" y="2542855"/>
              <a:chExt cx="1447412" cy="671231"/>
            </a:xfrm>
          </p:grpSpPr>
          <p:sp>
            <p:nvSpPr>
              <p:cNvPr id="135" name="矩形 134"/>
              <p:cNvSpPr/>
              <p:nvPr/>
            </p:nvSpPr>
            <p:spPr>
              <a:xfrm>
                <a:off x="5034752" y="2638984"/>
                <a:ext cx="1264227" cy="478975"/>
              </a:xfrm>
              <a:prstGeom prst="rect">
                <a:avLst/>
              </a:prstGeom>
              <a:solidFill>
                <a:srgbClr val="FFC000"/>
              </a:solidFill>
              <a:ln w="381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1" name="îṣlîḍe">
                <a:hlinkClick r:id="" action="ppaction://noaction"/>
              </p:cNvPr>
              <p:cNvSpPr/>
              <p:nvPr/>
            </p:nvSpPr>
            <p:spPr>
              <a:xfrm>
                <a:off x="5034752" y="2542855"/>
                <a:ext cx="1447412" cy="671231"/>
              </a:xfrm>
              <a:prstGeom prst="rect">
                <a:avLst/>
              </a:prstGeom>
            </p:spPr>
            <p:txBody>
              <a:bodyPr wrap="square" anchor="ctr" anchorCtr="0">
                <a:normAutofit/>
              </a:bodyPr>
              <a:lstStyle/>
              <a:p>
                <a:pPr lvl="0"/>
                <a:r>
                  <a:rPr lang="en-US" altLang="zh-CN" b="1" dirty="0">
                    <a:solidFill>
                      <a:schemeClr val="bg1"/>
                    </a:solidFill>
                  </a:rPr>
                  <a:t>AES</a:t>
                </a:r>
                <a:r>
                  <a:rPr lang="zh-CN" altLang="en-US" b="1" dirty="0">
                    <a:solidFill>
                      <a:schemeClr val="bg1"/>
                    </a:solidFill>
                  </a:rPr>
                  <a:t>主密钥</a:t>
                </a:r>
                <a:endParaRPr lang="en-US" altLang="zh-CN" b="1" dirty="0">
                  <a:solidFill>
                    <a:schemeClr val="bg1"/>
                  </a:solidFill>
                </a:endParaRPr>
              </a:p>
            </p:txBody>
          </p:sp>
        </p:grpSp>
        <p:sp>
          <p:nvSpPr>
            <p:cNvPr id="152" name="îṣlîḍe">
              <a:hlinkClick r:id="" action="ppaction://noaction"/>
            </p:cNvPr>
            <p:cNvSpPr/>
            <p:nvPr/>
          </p:nvSpPr>
          <p:spPr>
            <a:xfrm>
              <a:off x="5432381" y="1455110"/>
              <a:ext cx="732638"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endParaRPr lang="en-US" altLang="zh-CN" b="1" dirty="0">
                <a:solidFill>
                  <a:schemeClr val="bg1"/>
                </a:solidFill>
              </a:endParaRPr>
            </a:p>
          </p:txBody>
        </p:sp>
        <p:cxnSp>
          <p:nvCxnSpPr>
            <p:cNvPr id="153" name="直接箭头连接符 152"/>
            <p:cNvCxnSpPr>
              <a:stCxn id="152" idx="2"/>
            </p:cNvCxnSpPr>
            <p:nvPr/>
          </p:nvCxnSpPr>
          <p:spPr>
            <a:xfrm>
              <a:off x="5798700" y="1854771"/>
              <a:ext cx="0" cy="784213"/>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38680" y="1269482"/>
            <a:ext cx="928338" cy="572378"/>
            <a:chOff x="363987" y="3176623"/>
            <a:chExt cx="928338" cy="572378"/>
          </a:xfrm>
        </p:grpSpPr>
        <p:sp>
          <p:nvSpPr>
            <p:cNvPr id="15" name="圆柱体 14"/>
            <p:cNvSpPr/>
            <p:nvPr/>
          </p:nvSpPr>
          <p:spPr>
            <a:xfrm>
              <a:off x="363987" y="3176623"/>
              <a:ext cx="928338" cy="529260"/>
            </a:xfrm>
            <a:prstGeom prst="can">
              <a:avLst>
                <a:gd name="adj" fmla="val 41227"/>
              </a:avLst>
            </a:prstGeom>
            <a:solidFill>
              <a:srgbClr val="FFFF00"/>
            </a:solidFill>
            <a:ln w="12700" cap="flat" cmpd="sng" algn="ctr">
              <a:solidFill>
                <a:schemeClr val="bg1">
                  <a:lumMod val="85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32" name="îṣlîḍe">
              <a:hlinkClick r:id="" action="ppaction://noaction"/>
            </p:cNvPr>
            <p:cNvSpPr/>
            <p:nvPr/>
          </p:nvSpPr>
          <p:spPr>
            <a:xfrm>
              <a:off x="487587" y="3341554"/>
              <a:ext cx="746146" cy="407447"/>
            </a:xfrm>
            <a:prstGeom prst="rect">
              <a:avLst/>
            </a:prstGeom>
          </p:spPr>
          <p:txBody>
            <a:bodyPr wrap="square" anchor="ctr" anchorCtr="0">
              <a:normAutofit/>
            </a:bodyPr>
            <a:lstStyle/>
            <a:p>
              <a:pPr lvl="0"/>
              <a:r>
                <a:rPr lang="zh-CN" altLang="en-US" b="1" dirty="0">
                  <a:solidFill>
                    <a:schemeClr val="tx1">
                      <a:lumMod val="65000"/>
                      <a:lumOff val="35000"/>
                    </a:schemeClr>
                  </a:solidFill>
                </a:rPr>
                <a:t>硬盘</a:t>
              </a:r>
              <a:endParaRPr lang="en-US" altLang="zh-CN" b="1" dirty="0">
                <a:solidFill>
                  <a:schemeClr val="tx1">
                    <a:lumMod val="65000"/>
                    <a:lumOff val="35000"/>
                  </a:schemeClr>
                </a:solidFill>
              </a:endParaRPr>
            </a:p>
          </p:txBody>
        </p:sp>
      </p:grpSp>
      <p:cxnSp>
        <p:nvCxnSpPr>
          <p:cNvPr id="139" name="直接箭头连接符 138"/>
          <p:cNvCxnSpPr/>
          <p:nvPr/>
        </p:nvCxnSpPr>
        <p:spPr>
          <a:xfrm>
            <a:off x="989387" y="1840894"/>
            <a:ext cx="0" cy="552242"/>
          </a:xfrm>
          <a:prstGeom prst="straightConnector1">
            <a:avLst/>
          </a:prstGeom>
          <a:ln w="38100" cap="rnd">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328299" y="2410473"/>
            <a:ext cx="1350700" cy="2052210"/>
            <a:chOff x="2044370" y="1026993"/>
            <a:chExt cx="1350700" cy="2052210"/>
          </a:xfrm>
        </p:grpSpPr>
        <p:sp>
          <p:nvSpPr>
            <p:cNvPr id="175" name="îṣlîḍe">
              <a:hlinkClick r:id="" action="ppaction://noaction"/>
            </p:cNvPr>
            <p:cNvSpPr/>
            <p:nvPr/>
          </p:nvSpPr>
          <p:spPr>
            <a:xfrm>
              <a:off x="2047445" y="1841860"/>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0</a:t>
              </a:r>
              <a:endParaRPr lang="en-US" altLang="zh-CN" b="1" dirty="0">
                <a:solidFill>
                  <a:schemeClr val="bg1"/>
                </a:solidFill>
              </a:endParaRPr>
            </a:p>
          </p:txBody>
        </p:sp>
        <p:sp>
          <p:nvSpPr>
            <p:cNvPr id="149" name="îṣlîḍe">
              <a:hlinkClick r:id="" action="ppaction://noaction"/>
            </p:cNvPr>
            <p:cNvSpPr/>
            <p:nvPr/>
          </p:nvSpPr>
          <p:spPr>
            <a:xfrm>
              <a:off x="2047445" y="2679542"/>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1</a:t>
              </a:r>
              <a:endParaRPr lang="en-US" altLang="zh-CN" b="1" dirty="0">
                <a:solidFill>
                  <a:schemeClr val="bg1"/>
                </a:solidFill>
              </a:endParaRPr>
            </a:p>
          </p:txBody>
        </p:sp>
        <p:sp>
          <p:nvSpPr>
            <p:cNvPr id="156" name="îṣlîḍe">
              <a:hlinkClick r:id="" action="ppaction://noaction"/>
            </p:cNvPr>
            <p:cNvSpPr/>
            <p:nvPr/>
          </p:nvSpPr>
          <p:spPr>
            <a:xfrm>
              <a:off x="2044370" y="1026993"/>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2</a:t>
              </a:r>
              <a:endParaRPr lang="en-US" altLang="zh-CN" b="1" dirty="0">
                <a:solidFill>
                  <a:schemeClr val="bg1"/>
                </a:solidFill>
              </a:endParaRPr>
            </a:p>
          </p:txBody>
        </p:sp>
      </p:grpSp>
      <p:grpSp>
        <p:nvGrpSpPr>
          <p:cNvPr id="26" name="组合 25"/>
          <p:cNvGrpSpPr/>
          <p:nvPr/>
        </p:nvGrpSpPr>
        <p:grpSpPr>
          <a:xfrm>
            <a:off x="1374531" y="2524716"/>
            <a:ext cx="346470" cy="1948701"/>
            <a:chOff x="3090630" y="1141236"/>
            <a:chExt cx="346470" cy="1948701"/>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19460" y="1141236"/>
              <a:ext cx="317640" cy="317640"/>
            </a:xfrm>
            <a:prstGeom prst="rect">
              <a:avLst/>
            </a:prstGeom>
          </p:spPr>
        </p:pic>
        <p:pic>
          <p:nvPicPr>
            <p:cNvPr id="159" name="图片 15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7239" y="1949972"/>
              <a:ext cx="317640" cy="317640"/>
            </a:xfrm>
            <a:prstGeom prst="rect">
              <a:avLst/>
            </a:prstGeom>
          </p:spPr>
        </p:pic>
        <p:pic>
          <p:nvPicPr>
            <p:cNvPr id="160" name="图片 15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0630" y="2772297"/>
              <a:ext cx="317640" cy="317640"/>
            </a:xfrm>
            <a:prstGeom prst="rect">
              <a:avLst/>
            </a:prstGeom>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500"/>
                                        <p:tgtEl>
                                          <p:spTgt spid="140"/>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wipe(up)">
                                      <p:cBhvr>
                                        <p:cTn id="20" dur="500"/>
                                        <p:tgtEl>
                                          <p:spTgt spid="139"/>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par>
                          <p:cTn id="30" fill="hold">
                            <p:stCondLst>
                              <p:cond delay="500"/>
                            </p:stCondLst>
                            <p:childTnLst>
                              <p:par>
                                <p:cTn id="31" presetID="26" presetClass="emph" presetSubtype="0" repeatCount="indefinite" fill="hold" nodeType="afterEffect">
                                  <p:stCondLst>
                                    <p:cond delay="0"/>
                                  </p:stCondLst>
                                  <p:childTnLst>
                                    <p:animEffect transition="out" filter="fade">
                                      <p:cBhvr>
                                        <p:cTn id="32" dur="500" tmFilter="0, 0; .2, .5; .8, .5; 1, 0"/>
                                        <p:tgtEl>
                                          <p:spTgt spid="26"/>
                                        </p:tgtEl>
                                      </p:cBhvr>
                                    </p:animEffect>
                                    <p:animScale>
                                      <p:cBhvr>
                                        <p:cTn id="33"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Cache</a:t>
            </a:r>
            <a:r>
              <a:rPr lang="zh-CN" altLang="en-US" dirty="0"/>
              <a:t>的公钥密码算法实现方案</a:t>
            </a:r>
            <a:r>
              <a:rPr lang="en-US" altLang="zh-CN" dirty="0"/>
              <a:t>——</a:t>
            </a:r>
            <a:r>
              <a:rPr lang="zh-CN" altLang="en-US" dirty="0"/>
              <a:t>加密</a:t>
            </a:r>
            <a:endParaRPr lang="zh-CN" altLang="en-US" dirty="0"/>
          </a:p>
        </p:txBody>
      </p:sp>
      <p:sp>
        <p:nvSpPr>
          <p:cNvPr id="9" name="ïṣḷiďê"/>
          <p:cNvSpPr txBox="1"/>
          <p:nvPr/>
        </p:nvSpPr>
        <p:spPr>
          <a:xfrm>
            <a:off x="7422658" y="2047177"/>
            <a:ext cx="4413885" cy="494191"/>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将</a:t>
            </a:r>
            <a:r>
              <a:rPr lang="en-US" altLang="zh-CN" spc="100" dirty="0">
                <a:solidFill>
                  <a:schemeClr val="tx1">
                    <a:lumMod val="65000"/>
                    <a:lumOff val="35000"/>
                  </a:schemeClr>
                </a:solidFill>
              </a:rPr>
              <a:t>AES</a:t>
            </a:r>
            <a:r>
              <a:rPr lang="zh-CN" altLang="en-US" spc="100" dirty="0">
                <a:solidFill>
                  <a:schemeClr val="tx1">
                    <a:lumMod val="65000"/>
                    <a:lumOff val="35000"/>
                  </a:schemeClr>
                </a:solidFill>
              </a:rPr>
              <a:t>主密钥从寄存器中载入</a:t>
            </a:r>
            <a:r>
              <a:rPr lang="en-US" altLang="zh-CN" spc="100" dirty="0">
                <a:solidFill>
                  <a:schemeClr val="tx1">
                    <a:lumMod val="65000"/>
                    <a:lumOff val="35000"/>
                  </a:schemeClr>
                </a:solidFill>
              </a:rPr>
              <a:t>Cache</a:t>
            </a:r>
            <a:endParaRPr lang="zh-CN" altLang="en-US" spc="100" dirty="0">
              <a:solidFill>
                <a:schemeClr val="tx1">
                  <a:lumMod val="65000"/>
                  <a:lumOff val="35000"/>
                </a:schemeClr>
              </a:solidFill>
            </a:endParaRPr>
          </a:p>
        </p:txBody>
      </p:sp>
      <p:sp>
        <p:nvSpPr>
          <p:cNvPr id="140" name="ïṣḷiďê"/>
          <p:cNvSpPr txBox="1"/>
          <p:nvPr/>
        </p:nvSpPr>
        <p:spPr>
          <a:xfrm>
            <a:off x="7446741" y="2627415"/>
            <a:ext cx="4413885" cy="588240"/>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将用于加密的</a:t>
            </a:r>
            <a:r>
              <a:rPr lang="en-US" altLang="zh-CN" spc="100" dirty="0">
                <a:solidFill>
                  <a:schemeClr val="tx1">
                    <a:lumMod val="65000"/>
                    <a:lumOff val="35000"/>
                  </a:schemeClr>
                </a:solidFill>
              </a:rPr>
              <a:t>RSA</a:t>
            </a:r>
            <a:r>
              <a:rPr lang="zh-CN" altLang="en-US" spc="100" dirty="0">
                <a:solidFill>
                  <a:schemeClr val="tx1">
                    <a:lumMod val="65000"/>
                    <a:lumOff val="35000"/>
                  </a:schemeClr>
                </a:solidFill>
              </a:rPr>
              <a:t>私钥载入</a:t>
            </a:r>
            <a:r>
              <a:rPr lang="en-US" altLang="zh-CN" spc="100" dirty="0">
                <a:solidFill>
                  <a:schemeClr val="tx1">
                    <a:lumMod val="65000"/>
                    <a:lumOff val="35000"/>
                  </a:schemeClr>
                </a:solidFill>
              </a:rPr>
              <a:t>Cache</a:t>
            </a:r>
            <a:endParaRPr lang="zh-CN" altLang="en-US" spc="100" dirty="0">
              <a:solidFill>
                <a:schemeClr val="accent4">
                  <a:lumMod val="60000"/>
                  <a:lumOff val="40000"/>
                </a:schemeClr>
              </a:solidFill>
            </a:endParaRPr>
          </a:p>
        </p:txBody>
      </p:sp>
      <p:sp>
        <p:nvSpPr>
          <p:cNvPr id="34" name="îṣlîḍe">
            <a:hlinkClick r:id="" action="ppaction://noaction"/>
          </p:cNvPr>
          <p:cNvSpPr/>
          <p:nvPr/>
        </p:nvSpPr>
        <p:spPr>
          <a:xfrm>
            <a:off x="7722353" y="1290041"/>
            <a:ext cx="3002629" cy="446763"/>
          </a:xfrm>
          <a:prstGeom prst="rect">
            <a:avLst/>
          </a:prstGeom>
        </p:spPr>
        <p:txBody>
          <a:bodyPr wrap="square" anchor="ctr" anchorCtr="0">
            <a:normAutofit/>
          </a:bodyPr>
          <a:lstStyle/>
          <a:p>
            <a:pPr lvl="0"/>
            <a:r>
              <a:rPr lang="en-US" altLang="zh-CN" sz="2000" b="1" spc="100" dirty="0">
                <a:solidFill>
                  <a:schemeClr val="accent4"/>
                </a:solidFill>
              </a:rPr>
              <a:t>RSA</a:t>
            </a:r>
            <a:r>
              <a:rPr lang="zh-CN" altLang="en-US" sz="2000" b="1" spc="100" dirty="0">
                <a:solidFill>
                  <a:schemeClr val="accent4"/>
                </a:solidFill>
              </a:rPr>
              <a:t>加解密计算</a:t>
            </a:r>
            <a:endParaRPr lang="zh-CN" altLang="en-US" sz="2000" b="1" spc="100" dirty="0">
              <a:solidFill>
                <a:schemeClr val="accent4"/>
              </a:solidFill>
            </a:endParaRPr>
          </a:p>
        </p:txBody>
      </p:sp>
      <p:grpSp>
        <p:nvGrpSpPr>
          <p:cNvPr id="35" name="组合 34"/>
          <p:cNvGrpSpPr>
            <a:grpSpLocks noChangeAspect="1"/>
          </p:cNvGrpSpPr>
          <p:nvPr/>
        </p:nvGrpSpPr>
        <p:grpSpPr>
          <a:xfrm>
            <a:off x="7335752" y="1233353"/>
            <a:ext cx="366098" cy="417404"/>
            <a:chOff x="23262261" y="4356954"/>
            <a:chExt cx="470694" cy="536659"/>
          </a:xfrm>
          <a:solidFill>
            <a:schemeClr val="accent1"/>
          </a:solidFill>
        </p:grpSpPr>
        <p:sp>
          <p:nvSpPr>
            <p:cNvPr id="36" name="任意多边形: 形状 35"/>
            <p:cNvSpPr/>
            <p:nvPr/>
          </p:nvSpPr>
          <p:spPr>
            <a:xfrm>
              <a:off x="23306524" y="4356954"/>
              <a:ext cx="388125" cy="236250"/>
            </a:xfrm>
            <a:custGeom>
              <a:avLst/>
              <a:gdLst>
                <a:gd name="connsiteX0" fmla="*/ 45529 w 388125"/>
                <a:gd name="connsiteY0" fmla="*/ 78806 h 236250"/>
                <a:gd name="connsiteX1" fmla="*/ 79363 w 388125"/>
                <a:gd name="connsiteY1" fmla="*/ 44246 h 236250"/>
                <a:gd name="connsiteX2" fmla="*/ 320456 w 388125"/>
                <a:gd name="connsiteY2" fmla="*/ 44246 h 236250"/>
                <a:gd name="connsiteX3" fmla="*/ 355354 w 388125"/>
                <a:gd name="connsiteY3" fmla="*/ 78806 h 236250"/>
                <a:gd name="connsiteX4" fmla="*/ 355354 w 388125"/>
                <a:gd name="connsiteY4" fmla="*/ 245869 h 236250"/>
                <a:gd name="connsiteX5" fmla="*/ 399566 w 388125"/>
                <a:gd name="connsiteY5" fmla="*/ 213823 h 236250"/>
                <a:gd name="connsiteX6" fmla="*/ 399566 w 388125"/>
                <a:gd name="connsiteY6" fmla="*/ 45731 h 236250"/>
                <a:gd name="connsiteX7" fmla="*/ 354729 w 388125"/>
                <a:gd name="connsiteY7" fmla="*/ 0 h 236250"/>
                <a:gd name="connsiteX8" fmla="*/ 43284 w 388125"/>
                <a:gd name="connsiteY8" fmla="*/ 0 h 236250"/>
                <a:gd name="connsiteX9" fmla="*/ 0 w 388125"/>
                <a:gd name="connsiteY9" fmla="*/ 43909 h 236250"/>
                <a:gd name="connsiteX10" fmla="*/ 0 w 388125"/>
                <a:gd name="connsiteY10" fmla="*/ 215528 h 236250"/>
                <a:gd name="connsiteX11" fmla="*/ 45546 w 388125"/>
                <a:gd name="connsiteY11" fmla="*/ 248451 h 236250"/>
                <a:gd name="connsiteX12" fmla="*/ 45529 w 388125"/>
                <a:gd name="connsiteY12" fmla="*/ 78806 h 236250"/>
                <a:gd name="connsiteX13" fmla="*/ 45529 w 388125"/>
                <a:gd name="connsiteY13" fmla="*/ 78806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125" h="236250">
                  <a:moveTo>
                    <a:pt x="45529" y="78806"/>
                  </a:moveTo>
                  <a:cubicBezTo>
                    <a:pt x="45529" y="59788"/>
                    <a:pt x="60345" y="44246"/>
                    <a:pt x="79363" y="44246"/>
                  </a:cubicBezTo>
                  <a:lnTo>
                    <a:pt x="320456" y="44246"/>
                  </a:lnTo>
                  <a:cubicBezTo>
                    <a:pt x="339474" y="44246"/>
                    <a:pt x="355354" y="59754"/>
                    <a:pt x="355354" y="78806"/>
                  </a:cubicBezTo>
                  <a:lnTo>
                    <a:pt x="355354" y="245869"/>
                  </a:lnTo>
                  <a:lnTo>
                    <a:pt x="399566" y="213823"/>
                  </a:lnTo>
                  <a:lnTo>
                    <a:pt x="399566" y="45731"/>
                  </a:lnTo>
                  <a:cubicBezTo>
                    <a:pt x="399566" y="20739"/>
                    <a:pt x="379704" y="0"/>
                    <a:pt x="354729" y="0"/>
                  </a:cubicBezTo>
                  <a:lnTo>
                    <a:pt x="43284" y="0"/>
                  </a:lnTo>
                  <a:cubicBezTo>
                    <a:pt x="19271" y="0"/>
                    <a:pt x="0" y="19913"/>
                    <a:pt x="0" y="43909"/>
                  </a:cubicBezTo>
                  <a:lnTo>
                    <a:pt x="0" y="215528"/>
                  </a:lnTo>
                  <a:lnTo>
                    <a:pt x="45546" y="248451"/>
                  </a:lnTo>
                  <a:lnTo>
                    <a:pt x="45529" y="78806"/>
                  </a:lnTo>
                  <a:lnTo>
                    <a:pt x="45529" y="7880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任意多边形: 形状 36"/>
            <p:cNvSpPr/>
            <p:nvPr/>
          </p:nvSpPr>
          <p:spPr>
            <a:xfrm>
              <a:off x="23386275" y="4459386"/>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63 h 33750"/>
                <a:gd name="connsiteX4" fmla="*/ 222126 w 236250"/>
                <a:gd name="connsiteY4" fmla="*/ 44263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91"/>
                    <a:pt x="9922" y="44263"/>
                    <a:pt x="22224" y="44263"/>
                  </a:cubicBezTo>
                  <a:lnTo>
                    <a:pt x="222126" y="44263"/>
                  </a:lnTo>
                  <a:cubicBezTo>
                    <a:pt x="234427" y="44263"/>
                    <a:pt x="244316" y="34391"/>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任意多边形: 形状 37"/>
            <p:cNvSpPr/>
            <p:nvPr/>
          </p:nvSpPr>
          <p:spPr>
            <a:xfrm>
              <a:off x="23386275" y="4532724"/>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80 h 33750"/>
                <a:gd name="connsiteX4" fmla="*/ 222126 w 236250"/>
                <a:gd name="connsiteY4" fmla="*/ 44280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74"/>
                    <a:pt x="9922" y="44280"/>
                    <a:pt x="22224" y="44280"/>
                  </a:cubicBezTo>
                  <a:lnTo>
                    <a:pt x="222126" y="44280"/>
                  </a:lnTo>
                  <a:cubicBezTo>
                    <a:pt x="234427" y="44280"/>
                    <a:pt x="244316" y="34357"/>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任意多边形: 形状 38"/>
            <p:cNvSpPr/>
            <p:nvPr/>
          </p:nvSpPr>
          <p:spPr>
            <a:xfrm>
              <a:off x="23386275" y="4607362"/>
              <a:ext cx="236250" cy="33750"/>
            </a:xfrm>
            <a:custGeom>
              <a:avLst/>
              <a:gdLst>
                <a:gd name="connsiteX0" fmla="*/ 243979 w 236250"/>
                <a:gd name="connsiteY0" fmla="*/ 17685 h 33750"/>
                <a:gd name="connsiteX1" fmla="*/ 222126 w 236250"/>
                <a:gd name="connsiteY1" fmla="*/ 0 h 33750"/>
                <a:gd name="connsiteX2" fmla="*/ 22224 w 236250"/>
                <a:gd name="connsiteY2" fmla="*/ 0 h 33750"/>
                <a:gd name="connsiteX3" fmla="*/ 0 w 236250"/>
                <a:gd name="connsiteY3" fmla="*/ 21701 h 33750"/>
                <a:gd name="connsiteX4" fmla="*/ 101 w 236250"/>
                <a:gd name="connsiteY4" fmla="*/ 23473 h 33750"/>
                <a:gd name="connsiteX5" fmla="*/ 27304 w 236250"/>
                <a:gd name="connsiteY5" fmla="*/ 42998 h 33750"/>
                <a:gd name="connsiteX6" fmla="*/ 207765 w 236250"/>
                <a:gd name="connsiteY6" fmla="*/ 42998 h 33750"/>
                <a:gd name="connsiteX7" fmla="*/ 243979 w 236250"/>
                <a:gd name="connsiteY7" fmla="*/ 1768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0" h="33750">
                  <a:moveTo>
                    <a:pt x="243979" y="17685"/>
                  </a:moveTo>
                  <a:cubicBezTo>
                    <a:pt x="242224" y="7273"/>
                    <a:pt x="233094" y="0"/>
                    <a:pt x="222126" y="0"/>
                  </a:cubicBezTo>
                  <a:lnTo>
                    <a:pt x="22224" y="0"/>
                  </a:lnTo>
                  <a:cubicBezTo>
                    <a:pt x="9922" y="0"/>
                    <a:pt x="0" y="9433"/>
                    <a:pt x="0" y="21701"/>
                  </a:cubicBezTo>
                  <a:cubicBezTo>
                    <a:pt x="0" y="22410"/>
                    <a:pt x="34" y="22764"/>
                    <a:pt x="101" y="23473"/>
                  </a:cubicBezTo>
                  <a:lnTo>
                    <a:pt x="27304" y="42998"/>
                  </a:lnTo>
                  <a:lnTo>
                    <a:pt x="207765" y="42998"/>
                  </a:lnTo>
                  <a:lnTo>
                    <a:pt x="243979" y="1768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任意多边形: 形状 39"/>
            <p:cNvSpPr/>
            <p:nvPr/>
          </p:nvSpPr>
          <p:spPr>
            <a:xfrm>
              <a:off x="23451007" y="4678153"/>
              <a:ext cx="101250" cy="16875"/>
            </a:xfrm>
            <a:custGeom>
              <a:avLst/>
              <a:gdLst>
                <a:gd name="connsiteX0" fmla="*/ 43132 w 101250"/>
                <a:gd name="connsiteY0" fmla="*/ 29312 h 16875"/>
                <a:gd name="connsiteX1" fmla="*/ 62033 w 101250"/>
                <a:gd name="connsiteY1" fmla="*/ 29261 h 16875"/>
                <a:gd name="connsiteX2" fmla="*/ 104558 w 101250"/>
                <a:gd name="connsiteY2" fmla="*/ 0 h 16875"/>
                <a:gd name="connsiteX3" fmla="*/ 0 w 101250"/>
                <a:gd name="connsiteY3" fmla="*/ 0 h 16875"/>
                <a:gd name="connsiteX4" fmla="*/ 43132 w 101250"/>
                <a:gd name="connsiteY4" fmla="*/ 29312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0" h="16875">
                  <a:moveTo>
                    <a:pt x="43132" y="29312"/>
                  </a:moveTo>
                  <a:cubicBezTo>
                    <a:pt x="48853" y="33176"/>
                    <a:pt x="56329" y="33159"/>
                    <a:pt x="62033" y="29261"/>
                  </a:cubicBezTo>
                  <a:lnTo>
                    <a:pt x="104558" y="0"/>
                  </a:lnTo>
                  <a:lnTo>
                    <a:pt x="0" y="0"/>
                  </a:lnTo>
                  <a:lnTo>
                    <a:pt x="43132" y="2931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任意多边形: 形状 40"/>
            <p:cNvSpPr/>
            <p:nvPr/>
          </p:nvSpPr>
          <p:spPr>
            <a:xfrm>
              <a:off x="23262261" y="4575984"/>
              <a:ext cx="202500" cy="286875"/>
            </a:xfrm>
            <a:custGeom>
              <a:avLst/>
              <a:gdLst>
                <a:gd name="connsiteX0" fmla="*/ 18512 w 202500"/>
                <a:gd name="connsiteY0" fmla="*/ 2235 h 286875"/>
                <a:gd name="connsiteX1" fmla="*/ 6362 w 202500"/>
                <a:gd name="connsiteY1" fmla="*/ 1257 h 286875"/>
                <a:gd name="connsiteX2" fmla="*/ 0 w 202500"/>
                <a:gd name="connsiteY2" fmla="*/ 11652 h 286875"/>
                <a:gd name="connsiteX3" fmla="*/ 0 w 202500"/>
                <a:gd name="connsiteY3" fmla="*/ 278800 h 286875"/>
                <a:gd name="connsiteX4" fmla="*/ 7965 w 202500"/>
                <a:gd name="connsiteY4" fmla="*/ 291962 h 286875"/>
                <a:gd name="connsiteX5" fmla="*/ 23321 w 202500"/>
                <a:gd name="connsiteY5" fmla="*/ 290916 h 286875"/>
                <a:gd name="connsiteX6" fmla="*/ 209048 w 202500"/>
                <a:gd name="connsiteY6" fmla="*/ 160320 h 286875"/>
                <a:gd name="connsiteX7" fmla="*/ 213992 w 202500"/>
                <a:gd name="connsiteY7" fmla="*/ 150870 h 286875"/>
                <a:gd name="connsiteX8" fmla="*/ 209216 w 202500"/>
                <a:gd name="connsiteY8" fmla="*/ 141387 h 286875"/>
                <a:gd name="connsiteX9" fmla="*/ 18512 w 202500"/>
                <a:gd name="connsiteY9" fmla="*/ 2235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18512" y="2235"/>
                  </a:moveTo>
                  <a:cubicBezTo>
                    <a:pt x="14968" y="-346"/>
                    <a:pt x="10260" y="-718"/>
                    <a:pt x="6362" y="1257"/>
                  </a:cubicBezTo>
                  <a:cubicBezTo>
                    <a:pt x="2464" y="3248"/>
                    <a:pt x="0" y="7264"/>
                    <a:pt x="0" y="11652"/>
                  </a:cubicBezTo>
                  <a:lnTo>
                    <a:pt x="0" y="278800"/>
                  </a:lnTo>
                  <a:cubicBezTo>
                    <a:pt x="0" y="284335"/>
                    <a:pt x="3088" y="289414"/>
                    <a:pt x="7965" y="291962"/>
                  </a:cubicBezTo>
                  <a:cubicBezTo>
                    <a:pt x="12876" y="294494"/>
                    <a:pt x="18799" y="294122"/>
                    <a:pt x="23321" y="290916"/>
                  </a:cubicBezTo>
                  <a:lnTo>
                    <a:pt x="209048" y="160320"/>
                  </a:lnTo>
                  <a:cubicBezTo>
                    <a:pt x="212136" y="158144"/>
                    <a:pt x="213975" y="154634"/>
                    <a:pt x="213992" y="150870"/>
                  </a:cubicBezTo>
                  <a:cubicBezTo>
                    <a:pt x="214026" y="147090"/>
                    <a:pt x="212237" y="143513"/>
                    <a:pt x="209216" y="141387"/>
                  </a:cubicBezTo>
                  <a:lnTo>
                    <a:pt x="18512" y="223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任意多边形: 形状 41"/>
            <p:cNvSpPr/>
            <p:nvPr/>
          </p:nvSpPr>
          <p:spPr>
            <a:xfrm>
              <a:off x="23298225" y="4741738"/>
              <a:ext cx="405000" cy="151875"/>
            </a:xfrm>
            <a:custGeom>
              <a:avLst/>
              <a:gdLst>
                <a:gd name="connsiteX0" fmla="*/ 3658 w 405000"/>
                <a:gd name="connsiteY0" fmla="*/ 138341 h 151875"/>
                <a:gd name="connsiteX1" fmla="*/ 401 w 405000"/>
                <a:gd name="connsiteY1" fmla="*/ 147909 h 151875"/>
                <a:gd name="connsiteX2" fmla="*/ 8568 w 405000"/>
                <a:gd name="connsiteY2" fmla="*/ 153883 h 151875"/>
                <a:gd name="connsiteX3" fmla="*/ 396120 w 405000"/>
                <a:gd name="connsiteY3" fmla="*/ 153883 h 151875"/>
                <a:gd name="connsiteX4" fmla="*/ 407257 w 405000"/>
                <a:gd name="connsiteY4" fmla="*/ 145716 h 151875"/>
                <a:gd name="connsiteX5" fmla="*/ 402718 w 405000"/>
                <a:gd name="connsiteY5" fmla="*/ 132705 h 151875"/>
                <a:gd name="connsiteX6" fmla="*/ 215051 w 405000"/>
                <a:gd name="connsiteY6" fmla="*/ 2717 h 151875"/>
                <a:gd name="connsiteX7" fmla="*/ 197602 w 405000"/>
                <a:gd name="connsiteY7" fmla="*/ 2751 h 151875"/>
                <a:gd name="connsiteX8" fmla="*/ 3658 w 405000"/>
                <a:gd name="connsiteY8" fmla="*/ 13834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000" h="151875">
                  <a:moveTo>
                    <a:pt x="3658" y="138341"/>
                  </a:moveTo>
                  <a:cubicBezTo>
                    <a:pt x="586" y="140451"/>
                    <a:pt x="-730" y="144332"/>
                    <a:pt x="401" y="147909"/>
                  </a:cubicBezTo>
                  <a:cubicBezTo>
                    <a:pt x="1515" y="151453"/>
                    <a:pt x="4822" y="153883"/>
                    <a:pt x="8568" y="153883"/>
                  </a:cubicBezTo>
                  <a:lnTo>
                    <a:pt x="396120" y="153883"/>
                  </a:lnTo>
                  <a:cubicBezTo>
                    <a:pt x="401233" y="153883"/>
                    <a:pt x="405671" y="150593"/>
                    <a:pt x="407257" y="145716"/>
                  </a:cubicBezTo>
                  <a:cubicBezTo>
                    <a:pt x="408742" y="140856"/>
                    <a:pt x="406903" y="135557"/>
                    <a:pt x="402718" y="132705"/>
                  </a:cubicBezTo>
                  <a:lnTo>
                    <a:pt x="215051" y="2717"/>
                  </a:lnTo>
                  <a:cubicBezTo>
                    <a:pt x="209786" y="-911"/>
                    <a:pt x="202833" y="-911"/>
                    <a:pt x="197602" y="2751"/>
                  </a:cubicBezTo>
                  <a:lnTo>
                    <a:pt x="3658" y="13834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任意多边形: 形状 42"/>
            <p:cNvSpPr/>
            <p:nvPr/>
          </p:nvSpPr>
          <p:spPr>
            <a:xfrm>
              <a:off x="23530455" y="4575602"/>
              <a:ext cx="202500" cy="286875"/>
            </a:xfrm>
            <a:custGeom>
              <a:avLst/>
              <a:gdLst>
                <a:gd name="connsiteX0" fmla="*/ 4911 w 202500"/>
                <a:gd name="connsiteY0" fmla="*/ 140959 h 286875"/>
                <a:gd name="connsiteX1" fmla="*/ 0 w 202500"/>
                <a:gd name="connsiteY1" fmla="*/ 150493 h 286875"/>
                <a:gd name="connsiteX2" fmla="*/ 5046 w 202500"/>
                <a:gd name="connsiteY2" fmla="*/ 159994 h 286875"/>
                <a:gd name="connsiteX3" fmla="*/ 200391 w 202500"/>
                <a:gd name="connsiteY3" fmla="*/ 295078 h 286875"/>
                <a:gd name="connsiteX4" fmla="*/ 212422 w 202500"/>
                <a:gd name="connsiteY4" fmla="*/ 295821 h 286875"/>
                <a:gd name="connsiteX5" fmla="*/ 218649 w 202500"/>
                <a:gd name="connsiteY5" fmla="*/ 285561 h 286875"/>
                <a:gd name="connsiteX6" fmla="*/ 218649 w 202500"/>
                <a:gd name="connsiteY6" fmla="*/ 11663 h 286875"/>
                <a:gd name="connsiteX7" fmla="*/ 212355 w 202500"/>
                <a:gd name="connsiteY7" fmla="*/ 1302 h 286875"/>
                <a:gd name="connsiteX8" fmla="*/ 200273 w 202500"/>
                <a:gd name="connsiteY8" fmla="*/ 2162 h 286875"/>
                <a:gd name="connsiteX9" fmla="*/ 4911 w 202500"/>
                <a:gd name="connsiteY9" fmla="*/ 140959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4911" y="140959"/>
                  </a:moveTo>
                  <a:cubicBezTo>
                    <a:pt x="1822" y="143187"/>
                    <a:pt x="0" y="146713"/>
                    <a:pt x="0" y="150493"/>
                  </a:cubicBezTo>
                  <a:cubicBezTo>
                    <a:pt x="34" y="154307"/>
                    <a:pt x="1890" y="157885"/>
                    <a:pt x="5046" y="159994"/>
                  </a:cubicBezTo>
                  <a:lnTo>
                    <a:pt x="200391" y="295078"/>
                  </a:lnTo>
                  <a:cubicBezTo>
                    <a:pt x="203951" y="297542"/>
                    <a:pt x="208592" y="297863"/>
                    <a:pt x="212422" y="295821"/>
                  </a:cubicBezTo>
                  <a:cubicBezTo>
                    <a:pt x="216287" y="293863"/>
                    <a:pt x="218649" y="289847"/>
                    <a:pt x="218649" y="285561"/>
                  </a:cubicBezTo>
                  <a:lnTo>
                    <a:pt x="218649" y="11663"/>
                  </a:lnTo>
                  <a:cubicBezTo>
                    <a:pt x="218649" y="7309"/>
                    <a:pt x="216219" y="3310"/>
                    <a:pt x="212355" y="1302"/>
                  </a:cubicBezTo>
                  <a:cubicBezTo>
                    <a:pt x="208491" y="-707"/>
                    <a:pt x="203816" y="-369"/>
                    <a:pt x="200273" y="2162"/>
                  </a:cubicBezTo>
                  <a:lnTo>
                    <a:pt x="4911" y="14095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1994817" y="1075405"/>
            <a:ext cx="5080344" cy="5143022"/>
            <a:chOff x="6817727" y="643080"/>
            <a:chExt cx="5080344" cy="5143022"/>
          </a:xfrm>
        </p:grpSpPr>
        <p:sp>
          <p:nvSpPr>
            <p:cNvPr id="53" name="矩形: 圆角 52"/>
            <p:cNvSpPr/>
            <p:nvPr/>
          </p:nvSpPr>
          <p:spPr>
            <a:xfrm>
              <a:off x="7363778" y="1173474"/>
              <a:ext cx="3959000" cy="408223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54" name="矩形: 圆角 53"/>
            <p:cNvSpPr>
              <a:spLocks noChangeAspect="1"/>
            </p:cNvSpPr>
            <p:nvPr/>
          </p:nvSpPr>
          <p:spPr>
            <a:xfrm>
              <a:off x="7636827" y="1441046"/>
              <a:ext cx="3440957" cy="3563323"/>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55" name="îṣlîḍe">
              <a:hlinkClick r:id="" action="ppaction://noaction"/>
            </p:cNvPr>
            <p:cNvSpPr/>
            <p:nvPr/>
          </p:nvSpPr>
          <p:spPr>
            <a:xfrm>
              <a:off x="7820940" y="2900226"/>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56" name="组合 55"/>
            <p:cNvGrpSpPr/>
            <p:nvPr/>
          </p:nvGrpSpPr>
          <p:grpSpPr>
            <a:xfrm>
              <a:off x="7718437" y="643080"/>
              <a:ext cx="3256844" cy="515719"/>
              <a:chOff x="7718437" y="643080"/>
              <a:chExt cx="3256844" cy="515719"/>
            </a:xfrm>
          </p:grpSpPr>
          <p:grpSp>
            <p:nvGrpSpPr>
              <p:cNvPr id="105" name="组合 104"/>
              <p:cNvGrpSpPr/>
              <p:nvPr/>
            </p:nvGrpSpPr>
            <p:grpSpPr>
              <a:xfrm>
                <a:off x="7718437" y="643080"/>
                <a:ext cx="180000" cy="515719"/>
                <a:chOff x="1772667" y="1263943"/>
                <a:chExt cx="180000" cy="515719"/>
              </a:xfrm>
            </p:grpSpPr>
            <p:cxnSp>
              <p:nvCxnSpPr>
                <p:cNvPr id="118" name="直接连接符 11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椭圆 11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6" name="组合 105"/>
              <p:cNvGrpSpPr/>
              <p:nvPr/>
            </p:nvGrpSpPr>
            <p:grpSpPr>
              <a:xfrm>
                <a:off x="8487648" y="643080"/>
                <a:ext cx="180000" cy="515719"/>
                <a:chOff x="1772667" y="1263943"/>
                <a:chExt cx="180000" cy="515719"/>
              </a:xfrm>
            </p:grpSpPr>
            <p:cxnSp>
              <p:nvCxnSpPr>
                <p:cNvPr id="116" name="直接连接符 11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7" name="组合 106"/>
              <p:cNvGrpSpPr/>
              <p:nvPr/>
            </p:nvGrpSpPr>
            <p:grpSpPr>
              <a:xfrm>
                <a:off x="9256859" y="643080"/>
                <a:ext cx="180000" cy="515719"/>
                <a:chOff x="1772667" y="1263943"/>
                <a:chExt cx="180000" cy="515719"/>
              </a:xfrm>
            </p:grpSpPr>
            <p:cxnSp>
              <p:nvCxnSpPr>
                <p:cNvPr id="114" name="直接连接符 11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椭圆 11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8" name="组合 107"/>
              <p:cNvGrpSpPr/>
              <p:nvPr/>
            </p:nvGrpSpPr>
            <p:grpSpPr>
              <a:xfrm>
                <a:off x="10026070" y="643080"/>
                <a:ext cx="180000" cy="515719"/>
                <a:chOff x="1772667" y="1263943"/>
                <a:chExt cx="180000" cy="515719"/>
              </a:xfrm>
            </p:grpSpPr>
            <p:cxnSp>
              <p:nvCxnSpPr>
                <p:cNvPr id="112" name="直接连接符 11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椭圆 112"/>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p:cNvGrpSpPr/>
              <p:nvPr/>
            </p:nvGrpSpPr>
            <p:grpSpPr>
              <a:xfrm>
                <a:off x="10795281" y="643080"/>
                <a:ext cx="180000" cy="515719"/>
                <a:chOff x="1772667" y="1263943"/>
                <a:chExt cx="180000" cy="515719"/>
              </a:xfrm>
            </p:grpSpPr>
            <p:cxnSp>
              <p:nvCxnSpPr>
                <p:cNvPr id="110" name="直接连接符 10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57" name="组合 56"/>
            <p:cNvGrpSpPr/>
            <p:nvPr/>
          </p:nvGrpSpPr>
          <p:grpSpPr>
            <a:xfrm>
              <a:off x="7820940" y="5270383"/>
              <a:ext cx="3256844" cy="515719"/>
              <a:chOff x="7808437" y="5329199"/>
              <a:chExt cx="3256844" cy="515719"/>
            </a:xfrm>
          </p:grpSpPr>
          <p:grpSp>
            <p:nvGrpSpPr>
              <p:cNvPr id="90" name="组合 89"/>
              <p:cNvGrpSpPr/>
              <p:nvPr/>
            </p:nvGrpSpPr>
            <p:grpSpPr>
              <a:xfrm flipV="1">
                <a:off x="7808437" y="5329199"/>
                <a:ext cx="180000" cy="515719"/>
                <a:chOff x="1772667" y="1263943"/>
                <a:chExt cx="180000" cy="515719"/>
              </a:xfrm>
            </p:grpSpPr>
            <p:cxnSp>
              <p:nvCxnSpPr>
                <p:cNvPr id="103" name="直接连接符 10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椭圆 10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p:cNvGrpSpPr/>
              <p:nvPr/>
            </p:nvGrpSpPr>
            <p:grpSpPr>
              <a:xfrm flipV="1">
                <a:off x="8577648" y="5329199"/>
                <a:ext cx="180000" cy="515719"/>
                <a:chOff x="1772667" y="1263943"/>
                <a:chExt cx="180000" cy="515719"/>
              </a:xfrm>
            </p:grpSpPr>
            <p:cxnSp>
              <p:nvCxnSpPr>
                <p:cNvPr id="101" name="直接连接符 100"/>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2" name="组合 91"/>
              <p:cNvGrpSpPr/>
              <p:nvPr/>
            </p:nvGrpSpPr>
            <p:grpSpPr>
              <a:xfrm flipV="1">
                <a:off x="9346859" y="5329199"/>
                <a:ext cx="180000" cy="515719"/>
                <a:chOff x="1772667" y="1263943"/>
                <a:chExt cx="180000" cy="515719"/>
              </a:xfrm>
            </p:grpSpPr>
            <p:cxnSp>
              <p:nvCxnSpPr>
                <p:cNvPr id="99" name="直接连接符 98"/>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椭圆 99"/>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3" name="组合 92"/>
              <p:cNvGrpSpPr/>
              <p:nvPr/>
            </p:nvGrpSpPr>
            <p:grpSpPr>
              <a:xfrm flipV="1">
                <a:off x="10116070" y="5329199"/>
                <a:ext cx="180000" cy="515719"/>
                <a:chOff x="1772667" y="1263943"/>
                <a:chExt cx="180000" cy="515719"/>
              </a:xfrm>
            </p:grpSpPr>
            <p:cxnSp>
              <p:nvCxnSpPr>
                <p:cNvPr id="97" name="直接连接符 9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椭圆 9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p:cNvGrpSpPr/>
              <p:nvPr/>
            </p:nvGrpSpPr>
            <p:grpSpPr>
              <a:xfrm flipV="1">
                <a:off x="10885281" y="5329199"/>
                <a:ext cx="180000" cy="515719"/>
                <a:chOff x="1772667" y="1263943"/>
                <a:chExt cx="180000" cy="515719"/>
              </a:xfrm>
            </p:grpSpPr>
            <p:cxnSp>
              <p:nvCxnSpPr>
                <p:cNvPr id="95" name="直接连接符 94"/>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58" name="组合 57"/>
            <p:cNvGrpSpPr/>
            <p:nvPr/>
          </p:nvGrpSpPr>
          <p:grpSpPr>
            <a:xfrm>
              <a:off x="11382352" y="1611171"/>
              <a:ext cx="515719" cy="3206692"/>
              <a:chOff x="11382352" y="1441049"/>
              <a:chExt cx="515719" cy="3206692"/>
            </a:xfrm>
          </p:grpSpPr>
          <p:grpSp>
            <p:nvGrpSpPr>
              <p:cNvPr id="75" name="组合 74"/>
              <p:cNvGrpSpPr/>
              <p:nvPr/>
            </p:nvGrpSpPr>
            <p:grpSpPr>
              <a:xfrm rot="16200000" flipV="1">
                <a:off x="11550212" y="4299881"/>
                <a:ext cx="180000" cy="515719"/>
                <a:chOff x="1772667" y="1263943"/>
                <a:chExt cx="180000" cy="515719"/>
              </a:xfrm>
            </p:grpSpPr>
            <p:cxnSp>
              <p:nvCxnSpPr>
                <p:cNvPr id="88" name="直接连接符 8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椭圆 8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p:cNvGrpSpPr/>
              <p:nvPr/>
            </p:nvGrpSpPr>
            <p:grpSpPr>
              <a:xfrm rot="16200000" flipH="1" flipV="1">
                <a:off x="11550212" y="1273189"/>
                <a:ext cx="180000" cy="515719"/>
                <a:chOff x="1772667" y="1263943"/>
                <a:chExt cx="180000" cy="515719"/>
              </a:xfrm>
            </p:grpSpPr>
            <p:cxnSp>
              <p:nvCxnSpPr>
                <p:cNvPr id="86" name="直接连接符 8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7" name="组合 76"/>
              <p:cNvGrpSpPr/>
              <p:nvPr/>
            </p:nvGrpSpPr>
            <p:grpSpPr>
              <a:xfrm rot="16200000" flipH="1" flipV="1">
                <a:off x="11550211" y="2042400"/>
                <a:ext cx="180000" cy="515718"/>
                <a:chOff x="1772667" y="1263944"/>
                <a:chExt cx="180000" cy="515718"/>
              </a:xfrm>
            </p:grpSpPr>
            <p:cxnSp>
              <p:nvCxnSpPr>
                <p:cNvPr id="84" name="直接连接符 8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椭圆 84"/>
                <p:cNvSpPr>
                  <a:spLocks noChangeAspect="1"/>
                </p:cNvSpPr>
                <p:nvPr/>
              </p:nvSpPr>
              <p:spPr>
                <a:xfrm>
                  <a:off x="1772667" y="1263944"/>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8" name="组合 77"/>
              <p:cNvGrpSpPr/>
              <p:nvPr/>
            </p:nvGrpSpPr>
            <p:grpSpPr>
              <a:xfrm rot="16200000" flipH="1" flipV="1">
                <a:off x="11550212" y="2811611"/>
                <a:ext cx="180000" cy="515719"/>
                <a:chOff x="1772667" y="1263943"/>
                <a:chExt cx="180000" cy="515719"/>
              </a:xfrm>
            </p:grpSpPr>
            <p:cxnSp>
              <p:nvCxnSpPr>
                <p:cNvPr id="82" name="直接连接符 8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椭圆 82"/>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p:cNvGrpSpPr/>
              <p:nvPr/>
            </p:nvGrpSpPr>
            <p:grpSpPr>
              <a:xfrm rot="16200000" flipH="1" flipV="1">
                <a:off x="11550211" y="3580822"/>
                <a:ext cx="180000" cy="515718"/>
                <a:chOff x="1772667" y="1263944"/>
                <a:chExt cx="180000" cy="515718"/>
              </a:xfrm>
            </p:grpSpPr>
            <p:cxnSp>
              <p:nvCxnSpPr>
                <p:cNvPr id="80" name="直接连接符 79"/>
                <p:cNvCxnSpPr/>
                <p:nvPr/>
              </p:nvCxnSpPr>
              <p:spPr>
                <a:xfrm>
                  <a:off x="1862668"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p:cNvSpPr>
                  <a:spLocks noChangeAspect="1"/>
                </p:cNvSpPr>
                <p:nvPr/>
              </p:nvSpPr>
              <p:spPr>
                <a:xfrm>
                  <a:off x="1772667" y="1263944"/>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59" name="组合 58"/>
            <p:cNvGrpSpPr/>
            <p:nvPr/>
          </p:nvGrpSpPr>
          <p:grpSpPr>
            <a:xfrm>
              <a:off x="6817727" y="1611169"/>
              <a:ext cx="515719" cy="3206694"/>
              <a:chOff x="6817727" y="1441047"/>
              <a:chExt cx="515719" cy="3206694"/>
            </a:xfrm>
          </p:grpSpPr>
          <p:grpSp>
            <p:nvGrpSpPr>
              <p:cNvPr id="60" name="组合 59"/>
              <p:cNvGrpSpPr/>
              <p:nvPr/>
            </p:nvGrpSpPr>
            <p:grpSpPr>
              <a:xfrm rot="5400000" flipV="1">
                <a:off x="6985587" y="1273187"/>
                <a:ext cx="180000" cy="515719"/>
                <a:chOff x="1772667" y="1263943"/>
                <a:chExt cx="180000" cy="515719"/>
              </a:xfrm>
            </p:grpSpPr>
            <p:cxnSp>
              <p:nvCxnSpPr>
                <p:cNvPr id="73" name="直接连接符 7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椭圆 7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61" name="组合 60"/>
              <p:cNvGrpSpPr/>
              <p:nvPr/>
            </p:nvGrpSpPr>
            <p:grpSpPr>
              <a:xfrm rot="5400000" flipV="1">
                <a:off x="6985587" y="2042399"/>
                <a:ext cx="180000" cy="515719"/>
                <a:chOff x="1772667" y="1263943"/>
                <a:chExt cx="180000" cy="515719"/>
              </a:xfrm>
            </p:grpSpPr>
            <p:cxnSp>
              <p:nvCxnSpPr>
                <p:cNvPr id="71" name="直接连接符 70"/>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椭圆 71"/>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62" name="组合 61"/>
              <p:cNvGrpSpPr/>
              <p:nvPr/>
            </p:nvGrpSpPr>
            <p:grpSpPr>
              <a:xfrm rot="5400000" flipV="1">
                <a:off x="6985587" y="2811610"/>
                <a:ext cx="180000" cy="515719"/>
                <a:chOff x="1772667" y="1263943"/>
                <a:chExt cx="180000" cy="515719"/>
              </a:xfrm>
            </p:grpSpPr>
            <p:cxnSp>
              <p:nvCxnSpPr>
                <p:cNvPr id="69" name="直接连接符 68"/>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椭圆 69"/>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63" name="组合 62"/>
              <p:cNvGrpSpPr/>
              <p:nvPr/>
            </p:nvGrpSpPr>
            <p:grpSpPr>
              <a:xfrm rot="5400000" flipV="1">
                <a:off x="6985587" y="3580821"/>
                <a:ext cx="180000" cy="515719"/>
                <a:chOff x="1772667" y="1263943"/>
                <a:chExt cx="180000" cy="515719"/>
              </a:xfrm>
            </p:grpSpPr>
            <p:cxnSp>
              <p:nvCxnSpPr>
                <p:cNvPr id="67" name="直接连接符 6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椭圆 6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64" name="组合 63"/>
              <p:cNvGrpSpPr/>
              <p:nvPr/>
            </p:nvGrpSpPr>
            <p:grpSpPr>
              <a:xfrm rot="5400000" flipH="1" flipV="1">
                <a:off x="6985587" y="4299881"/>
                <a:ext cx="180000" cy="515719"/>
                <a:chOff x="1772667" y="1263943"/>
                <a:chExt cx="180000" cy="515719"/>
              </a:xfrm>
            </p:grpSpPr>
            <p:cxnSp>
              <p:nvCxnSpPr>
                <p:cNvPr id="65" name="直接连接符 64"/>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椭圆 65"/>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20" name="组合 119"/>
          <p:cNvGrpSpPr/>
          <p:nvPr/>
        </p:nvGrpSpPr>
        <p:grpSpPr>
          <a:xfrm>
            <a:off x="280506" y="2381796"/>
            <a:ext cx="1453601" cy="2932838"/>
            <a:chOff x="280507" y="2381796"/>
            <a:chExt cx="1421196" cy="2843953"/>
          </a:xfrm>
        </p:grpSpPr>
        <p:sp>
          <p:nvSpPr>
            <p:cNvPr id="121" name="îṣlîḍe">
              <a:hlinkClick r:id="" action="ppaction://noaction"/>
            </p:cNvPr>
            <p:cNvSpPr/>
            <p:nvPr/>
          </p:nvSpPr>
          <p:spPr>
            <a:xfrm>
              <a:off x="324424" y="3199648"/>
              <a:ext cx="1347625" cy="399661"/>
            </a:xfrm>
            <a:prstGeom prst="rect">
              <a:avLst/>
            </a:prstGeom>
            <a:noFill/>
            <a:ln w="28575">
              <a:solidFill>
                <a:srgbClr val="00B0F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22" name="îṣlîḍe">
              <a:hlinkClick r:id="" action="ppaction://noaction"/>
            </p:cNvPr>
            <p:cNvSpPr/>
            <p:nvPr/>
          </p:nvSpPr>
          <p:spPr>
            <a:xfrm>
              <a:off x="324424" y="4017500"/>
              <a:ext cx="1347625" cy="399661"/>
            </a:xfrm>
            <a:prstGeom prst="rect">
              <a:avLst/>
            </a:prstGeom>
            <a:noFill/>
            <a:ln w="28575">
              <a:solidFill>
                <a:srgbClr val="00B0F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23" name="îṣlîḍe">
              <a:hlinkClick r:id="" action="ppaction://noaction"/>
            </p:cNvPr>
            <p:cNvSpPr/>
            <p:nvPr/>
          </p:nvSpPr>
          <p:spPr>
            <a:xfrm>
              <a:off x="324424" y="2381796"/>
              <a:ext cx="1347625" cy="399661"/>
            </a:xfrm>
            <a:prstGeom prst="rect">
              <a:avLst/>
            </a:prstGeom>
            <a:noFill/>
            <a:ln w="28575">
              <a:solidFill>
                <a:srgbClr val="00B0F0"/>
              </a:solidFill>
            </a:ln>
          </p:spPr>
          <p:txBody>
            <a:bodyPr wrap="square" anchor="ctr" anchorCtr="0">
              <a:normAutofit/>
            </a:bodyPr>
            <a:lstStyle/>
            <a:p>
              <a:pPr lvl="0" algn="ctr"/>
              <a:endParaRPr lang="en-US" altLang="zh-CN" b="1" dirty="0">
                <a:solidFill>
                  <a:schemeClr val="tx1">
                    <a:lumMod val="65000"/>
                    <a:lumOff val="35000"/>
                  </a:schemeClr>
                </a:solidFill>
              </a:endParaRPr>
            </a:p>
          </p:txBody>
        </p:sp>
        <p:sp>
          <p:nvSpPr>
            <p:cNvPr id="124" name="îṣlîḍe">
              <a:hlinkClick r:id="" action="ppaction://noaction"/>
            </p:cNvPr>
            <p:cNvSpPr/>
            <p:nvPr/>
          </p:nvSpPr>
          <p:spPr>
            <a:xfrm>
              <a:off x="324424" y="3608574"/>
              <a:ext cx="1347625" cy="399661"/>
            </a:xfrm>
            <a:prstGeom prst="rect">
              <a:avLst/>
            </a:prstGeom>
            <a:noFill/>
            <a:ln w="28575">
              <a:solidFill>
                <a:srgbClr val="00B0F0"/>
              </a:solidFill>
            </a:ln>
          </p:spPr>
          <p:txBody>
            <a:bodyPr wrap="square" anchor="ctr" anchorCtr="0">
              <a:normAutofit/>
            </a:bodyPr>
            <a:lstStyle/>
            <a:p>
              <a:pPr algn="ctr"/>
              <a:r>
                <a:rPr lang="en-US" altLang="zh-CN" b="1" dirty="0">
                  <a:solidFill>
                    <a:schemeClr val="tx1">
                      <a:lumMod val="65000"/>
                      <a:lumOff val="35000"/>
                    </a:schemeClr>
                  </a:solidFill>
                </a:rPr>
                <a:t>……</a:t>
              </a:r>
              <a:endParaRPr lang="en-US" altLang="zh-CN" b="1" dirty="0">
                <a:solidFill>
                  <a:schemeClr val="tx1">
                    <a:lumMod val="65000"/>
                    <a:lumOff val="35000"/>
                  </a:schemeClr>
                </a:solidFill>
              </a:endParaRPr>
            </a:p>
          </p:txBody>
        </p:sp>
        <p:sp>
          <p:nvSpPr>
            <p:cNvPr id="125" name="îṣlîḍe">
              <a:hlinkClick r:id="" action="ppaction://noaction"/>
            </p:cNvPr>
            <p:cNvSpPr/>
            <p:nvPr/>
          </p:nvSpPr>
          <p:spPr>
            <a:xfrm>
              <a:off x="324424" y="4426428"/>
              <a:ext cx="1347625" cy="399661"/>
            </a:xfrm>
            <a:prstGeom prst="rect">
              <a:avLst/>
            </a:prstGeom>
            <a:noFill/>
            <a:ln w="28575">
              <a:solidFill>
                <a:srgbClr val="00B0F0"/>
              </a:solidFill>
            </a:ln>
          </p:spPr>
          <p:txBody>
            <a:bodyPr wrap="square" anchor="ctr" anchorCtr="0">
              <a:normAutofit/>
            </a:bodyPr>
            <a:lstStyle/>
            <a:p>
              <a:pPr algn="ctr"/>
              <a:r>
                <a:rPr lang="en-US" altLang="zh-CN" b="1" dirty="0">
                  <a:solidFill>
                    <a:schemeClr val="tx1">
                      <a:lumMod val="65000"/>
                      <a:lumOff val="35000"/>
                    </a:schemeClr>
                  </a:solidFill>
                </a:rPr>
                <a:t>……</a:t>
              </a:r>
              <a:endParaRPr lang="en-US" altLang="zh-CN" b="1" dirty="0">
                <a:solidFill>
                  <a:schemeClr val="tx1">
                    <a:lumMod val="65000"/>
                    <a:lumOff val="35000"/>
                  </a:schemeClr>
                </a:solidFill>
              </a:endParaRPr>
            </a:p>
          </p:txBody>
        </p:sp>
        <p:sp>
          <p:nvSpPr>
            <p:cNvPr id="126" name="îṣlîḍe">
              <a:hlinkClick r:id="" action="ppaction://noaction"/>
            </p:cNvPr>
            <p:cNvSpPr/>
            <p:nvPr/>
          </p:nvSpPr>
          <p:spPr>
            <a:xfrm>
              <a:off x="324424" y="2790722"/>
              <a:ext cx="1347625" cy="399661"/>
            </a:xfrm>
            <a:prstGeom prst="rect">
              <a:avLst/>
            </a:prstGeom>
            <a:noFill/>
            <a:ln w="28575">
              <a:solidFill>
                <a:srgbClr val="00B0F0"/>
              </a:solidFill>
            </a:ln>
          </p:spPr>
          <p:txBody>
            <a:bodyPr wrap="square" anchor="ctr" anchorCtr="0">
              <a:normAutofit/>
            </a:bodyPr>
            <a:lstStyle/>
            <a:p>
              <a:pPr lvl="0" algn="ctr"/>
              <a:r>
                <a:rPr lang="en-US" altLang="zh-CN" b="1" dirty="0">
                  <a:solidFill>
                    <a:schemeClr val="tx1">
                      <a:lumMod val="65000"/>
                      <a:lumOff val="35000"/>
                    </a:schemeClr>
                  </a:solidFill>
                </a:rPr>
                <a:t>……</a:t>
              </a:r>
              <a:endParaRPr lang="en-US" altLang="zh-CN" b="1" dirty="0">
                <a:solidFill>
                  <a:schemeClr val="tx1">
                    <a:lumMod val="65000"/>
                    <a:lumOff val="35000"/>
                  </a:schemeClr>
                </a:solidFill>
              </a:endParaRPr>
            </a:p>
          </p:txBody>
        </p:sp>
        <p:sp>
          <p:nvSpPr>
            <p:cNvPr id="127" name="îṣlîḍe">
              <a:hlinkClick r:id="" action="ppaction://noaction"/>
            </p:cNvPr>
            <p:cNvSpPr/>
            <p:nvPr/>
          </p:nvSpPr>
          <p:spPr>
            <a:xfrm>
              <a:off x="280507" y="4826089"/>
              <a:ext cx="1421196" cy="399660"/>
            </a:xfrm>
            <a:prstGeom prst="rect">
              <a:avLst/>
            </a:prstGeom>
          </p:spPr>
          <p:txBody>
            <a:bodyPr wrap="square" anchor="ctr" anchorCtr="0">
              <a:normAutofit/>
            </a:bodyPr>
            <a:lstStyle/>
            <a:p>
              <a:pPr lvl="0" algn="ctr"/>
              <a:r>
                <a:rPr lang="en-US" altLang="zh-CN" b="1" dirty="0">
                  <a:solidFill>
                    <a:srgbClr val="00B0F0"/>
                  </a:solidFill>
                </a:rPr>
                <a:t>memory</a:t>
              </a:r>
              <a:endParaRPr lang="en-US" altLang="zh-CN" sz="2000" b="1" dirty="0">
                <a:solidFill>
                  <a:srgbClr val="00B0F0"/>
                </a:solidFill>
              </a:endParaRPr>
            </a:p>
          </p:txBody>
        </p:sp>
      </p:grpSp>
      <p:grpSp>
        <p:nvGrpSpPr>
          <p:cNvPr id="128" name="组合 127"/>
          <p:cNvGrpSpPr/>
          <p:nvPr/>
        </p:nvGrpSpPr>
        <p:grpSpPr>
          <a:xfrm>
            <a:off x="4895531" y="843985"/>
            <a:ext cx="1447412" cy="1758976"/>
            <a:chOff x="5034752" y="1455110"/>
            <a:chExt cx="1447412" cy="1758976"/>
          </a:xfrm>
        </p:grpSpPr>
        <p:grpSp>
          <p:nvGrpSpPr>
            <p:cNvPr id="129" name="组合 128"/>
            <p:cNvGrpSpPr/>
            <p:nvPr/>
          </p:nvGrpSpPr>
          <p:grpSpPr>
            <a:xfrm>
              <a:off x="5034752" y="2542855"/>
              <a:ext cx="1447412" cy="671231"/>
              <a:chOff x="5034752" y="2542855"/>
              <a:chExt cx="1447412" cy="671231"/>
            </a:xfrm>
          </p:grpSpPr>
          <p:sp>
            <p:nvSpPr>
              <p:cNvPr id="133" name="矩形 132"/>
              <p:cNvSpPr/>
              <p:nvPr/>
            </p:nvSpPr>
            <p:spPr>
              <a:xfrm>
                <a:off x="5034752" y="2638984"/>
                <a:ext cx="1264227" cy="478975"/>
              </a:xfrm>
              <a:prstGeom prst="rect">
                <a:avLst/>
              </a:prstGeom>
              <a:solidFill>
                <a:srgbClr val="FFC000"/>
              </a:solidFill>
              <a:ln w="381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4" name="îṣlîḍe">
                <a:hlinkClick r:id="" action="ppaction://noaction"/>
              </p:cNvPr>
              <p:cNvSpPr/>
              <p:nvPr/>
            </p:nvSpPr>
            <p:spPr>
              <a:xfrm>
                <a:off x="5034752" y="2542855"/>
                <a:ext cx="1447412" cy="671231"/>
              </a:xfrm>
              <a:prstGeom prst="rect">
                <a:avLst/>
              </a:prstGeom>
            </p:spPr>
            <p:txBody>
              <a:bodyPr wrap="square" anchor="ctr" anchorCtr="0">
                <a:normAutofit/>
              </a:bodyPr>
              <a:lstStyle/>
              <a:p>
                <a:pPr lvl="0"/>
                <a:r>
                  <a:rPr lang="en-US" altLang="zh-CN" b="1" dirty="0">
                    <a:solidFill>
                      <a:schemeClr val="bg1"/>
                    </a:solidFill>
                  </a:rPr>
                  <a:t>AES</a:t>
                </a:r>
                <a:r>
                  <a:rPr lang="zh-CN" altLang="en-US" b="1" dirty="0">
                    <a:solidFill>
                      <a:schemeClr val="bg1"/>
                    </a:solidFill>
                  </a:rPr>
                  <a:t>主密钥</a:t>
                </a:r>
                <a:endParaRPr lang="en-US" altLang="zh-CN" b="1" dirty="0">
                  <a:solidFill>
                    <a:schemeClr val="bg1"/>
                  </a:solidFill>
                </a:endParaRPr>
              </a:p>
            </p:txBody>
          </p:sp>
        </p:grpSp>
        <p:sp>
          <p:nvSpPr>
            <p:cNvPr id="130" name="îṣlîḍe">
              <a:hlinkClick r:id="" action="ppaction://noaction"/>
            </p:cNvPr>
            <p:cNvSpPr/>
            <p:nvPr/>
          </p:nvSpPr>
          <p:spPr>
            <a:xfrm>
              <a:off x="5432381" y="1455110"/>
              <a:ext cx="732638"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endParaRPr lang="en-US" altLang="zh-CN" b="1" dirty="0">
                <a:solidFill>
                  <a:schemeClr val="bg1"/>
                </a:solidFill>
              </a:endParaRPr>
            </a:p>
          </p:txBody>
        </p:sp>
        <p:cxnSp>
          <p:nvCxnSpPr>
            <p:cNvPr id="131" name="直接箭头连接符 130"/>
            <p:cNvCxnSpPr>
              <a:stCxn id="130" idx="2"/>
            </p:cNvCxnSpPr>
            <p:nvPr/>
          </p:nvCxnSpPr>
          <p:spPr>
            <a:xfrm>
              <a:off x="5798700" y="1854771"/>
              <a:ext cx="0" cy="784213"/>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组合 135"/>
          <p:cNvGrpSpPr/>
          <p:nvPr/>
        </p:nvGrpSpPr>
        <p:grpSpPr>
          <a:xfrm>
            <a:off x="538680" y="1269482"/>
            <a:ext cx="928338" cy="572378"/>
            <a:chOff x="363987" y="3176623"/>
            <a:chExt cx="928338" cy="572378"/>
          </a:xfrm>
        </p:grpSpPr>
        <p:sp>
          <p:nvSpPr>
            <p:cNvPr id="137" name="圆柱体 136"/>
            <p:cNvSpPr/>
            <p:nvPr/>
          </p:nvSpPr>
          <p:spPr>
            <a:xfrm>
              <a:off x="363987" y="3176623"/>
              <a:ext cx="928338" cy="529260"/>
            </a:xfrm>
            <a:prstGeom prst="can">
              <a:avLst>
                <a:gd name="adj" fmla="val 41227"/>
              </a:avLst>
            </a:prstGeom>
            <a:solidFill>
              <a:srgbClr val="FFFF00"/>
            </a:solidFill>
            <a:ln w="12700" cap="flat" cmpd="sng" algn="ctr">
              <a:solidFill>
                <a:schemeClr val="bg1">
                  <a:lumMod val="85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38" name="îṣlîḍe">
              <a:hlinkClick r:id="" action="ppaction://noaction"/>
            </p:cNvPr>
            <p:cNvSpPr/>
            <p:nvPr/>
          </p:nvSpPr>
          <p:spPr>
            <a:xfrm>
              <a:off x="487587" y="3341554"/>
              <a:ext cx="746146" cy="407447"/>
            </a:xfrm>
            <a:prstGeom prst="rect">
              <a:avLst/>
            </a:prstGeom>
          </p:spPr>
          <p:txBody>
            <a:bodyPr wrap="square" anchor="ctr" anchorCtr="0">
              <a:normAutofit/>
            </a:bodyPr>
            <a:lstStyle/>
            <a:p>
              <a:pPr lvl="0"/>
              <a:r>
                <a:rPr lang="zh-CN" altLang="en-US" b="1" dirty="0">
                  <a:solidFill>
                    <a:schemeClr val="tx1">
                      <a:lumMod val="65000"/>
                      <a:lumOff val="35000"/>
                    </a:schemeClr>
                  </a:solidFill>
                </a:rPr>
                <a:t>硬盘</a:t>
              </a:r>
              <a:endParaRPr lang="en-US" altLang="zh-CN" b="1" dirty="0">
                <a:solidFill>
                  <a:schemeClr val="tx1">
                    <a:lumMod val="65000"/>
                    <a:lumOff val="35000"/>
                  </a:schemeClr>
                </a:solidFill>
              </a:endParaRPr>
            </a:p>
          </p:txBody>
        </p:sp>
      </p:grpSp>
      <p:cxnSp>
        <p:nvCxnSpPr>
          <p:cNvPr id="141" name="直接箭头连接符 140"/>
          <p:cNvCxnSpPr/>
          <p:nvPr/>
        </p:nvCxnSpPr>
        <p:spPr>
          <a:xfrm>
            <a:off x="989387" y="1840894"/>
            <a:ext cx="0" cy="552242"/>
          </a:xfrm>
          <a:prstGeom prst="straightConnector1">
            <a:avLst/>
          </a:prstGeom>
          <a:ln w="38100" cap="rnd">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2" name="组合 141"/>
          <p:cNvGrpSpPr/>
          <p:nvPr/>
        </p:nvGrpSpPr>
        <p:grpSpPr>
          <a:xfrm>
            <a:off x="328299" y="2410473"/>
            <a:ext cx="1350700" cy="2052210"/>
            <a:chOff x="2044370" y="1026993"/>
            <a:chExt cx="1350700" cy="2052210"/>
          </a:xfrm>
        </p:grpSpPr>
        <p:sp>
          <p:nvSpPr>
            <p:cNvPr id="143" name="îṣlîḍe">
              <a:hlinkClick r:id="" action="ppaction://noaction"/>
            </p:cNvPr>
            <p:cNvSpPr/>
            <p:nvPr/>
          </p:nvSpPr>
          <p:spPr>
            <a:xfrm>
              <a:off x="2047445" y="1841860"/>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0</a:t>
              </a:r>
              <a:endParaRPr lang="en-US" altLang="zh-CN" b="1" dirty="0">
                <a:solidFill>
                  <a:schemeClr val="bg1"/>
                </a:solidFill>
              </a:endParaRPr>
            </a:p>
          </p:txBody>
        </p:sp>
        <p:sp>
          <p:nvSpPr>
            <p:cNvPr id="144" name="îṣlîḍe">
              <a:hlinkClick r:id="" action="ppaction://noaction"/>
            </p:cNvPr>
            <p:cNvSpPr/>
            <p:nvPr/>
          </p:nvSpPr>
          <p:spPr>
            <a:xfrm>
              <a:off x="2047445" y="2679542"/>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1</a:t>
              </a:r>
              <a:endParaRPr lang="en-US" altLang="zh-CN" b="1" dirty="0">
                <a:solidFill>
                  <a:schemeClr val="bg1"/>
                </a:solidFill>
              </a:endParaRPr>
            </a:p>
          </p:txBody>
        </p:sp>
        <p:sp>
          <p:nvSpPr>
            <p:cNvPr id="145" name="îṣlîḍe">
              <a:hlinkClick r:id="" action="ppaction://noaction"/>
            </p:cNvPr>
            <p:cNvSpPr/>
            <p:nvPr/>
          </p:nvSpPr>
          <p:spPr>
            <a:xfrm>
              <a:off x="2044370" y="1026993"/>
              <a:ext cx="1347625" cy="399661"/>
            </a:xfrm>
            <a:prstGeom prst="rect">
              <a:avLst/>
            </a:prstGeom>
            <a:solidFill>
              <a:srgbClr val="00B0F0"/>
            </a:solidFill>
            <a:ln w="28575">
              <a:solidFill>
                <a:srgbClr val="00B0F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2</a:t>
              </a:r>
              <a:endParaRPr lang="en-US" altLang="zh-CN" b="1" dirty="0">
                <a:solidFill>
                  <a:schemeClr val="bg1"/>
                </a:solidFill>
              </a:endParaRPr>
            </a:p>
          </p:txBody>
        </p:sp>
      </p:grpSp>
      <p:grpSp>
        <p:nvGrpSpPr>
          <p:cNvPr id="146" name="组合 145"/>
          <p:cNvGrpSpPr/>
          <p:nvPr/>
        </p:nvGrpSpPr>
        <p:grpSpPr>
          <a:xfrm>
            <a:off x="1374531" y="2524716"/>
            <a:ext cx="346470" cy="1948701"/>
            <a:chOff x="3090630" y="1141236"/>
            <a:chExt cx="346470" cy="1948701"/>
          </a:xfrm>
        </p:grpSpPr>
        <p:pic>
          <p:nvPicPr>
            <p:cNvPr id="147" name="图片 14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19460" y="1141236"/>
              <a:ext cx="317640" cy="317640"/>
            </a:xfrm>
            <a:prstGeom prst="rect">
              <a:avLst/>
            </a:prstGeom>
          </p:spPr>
        </p:pic>
        <p:pic>
          <p:nvPicPr>
            <p:cNvPr id="155" name="图片 15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7239" y="1949972"/>
              <a:ext cx="317640" cy="317640"/>
            </a:xfrm>
            <a:prstGeom prst="rect">
              <a:avLst/>
            </a:prstGeom>
          </p:spPr>
        </p:pic>
        <p:pic>
          <p:nvPicPr>
            <p:cNvPr id="157" name="图片 15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0630" y="2772297"/>
              <a:ext cx="317640" cy="317640"/>
            </a:xfrm>
            <a:prstGeom prst="rect">
              <a:avLst/>
            </a:prstGeom>
          </p:spPr>
        </p:pic>
      </p:grpSp>
      <p:grpSp>
        <p:nvGrpSpPr>
          <p:cNvPr id="158" name="组合 157"/>
          <p:cNvGrpSpPr/>
          <p:nvPr/>
        </p:nvGrpSpPr>
        <p:grpSpPr>
          <a:xfrm>
            <a:off x="3127924" y="2295498"/>
            <a:ext cx="1453601" cy="2932838"/>
            <a:chOff x="280507" y="2381796"/>
            <a:chExt cx="1421196" cy="2843953"/>
          </a:xfrm>
        </p:grpSpPr>
        <p:sp>
          <p:nvSpPr>
            <p:cNvPr id="162" name="îṣlîḍe">
              <a:hlinkClick r:id="" action="ppaction://noaction"/>
            </p:cNvPr>
            <p:cNvSpPr/>
            <p:nvPr/>
          </p:nvSpPr>
          <p:spPr>
            <a:xfrm>
              <a:off x="324424" y="3199648"/>
              <a:ext cx="1347625" cy="399661"/>
            </a:xfrm>
            <a:prstGeom prst="rect">
              <a:avLst/>
            </a:prstGeom>
            <a:noFill/>
            <a:ln w="28575">
              <a:solidFill>
                <a:srgbClr val="92D05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66" name="îṣlîḍe">
              <a:hlinkClick r:id="" action="ppaction://noaction"/>
            </p:cNvPr>
            <p:cNvSpPr/>
            <p:nvPr/>
          </p:nvSpPr>
          <p:spPr>
            <a:xfrm>
              <a:off x="324424" y="4017500"/>
              <a:ext cx="1347625" cy="399661"/>
            </a:xfrm>
            <a:prstGeom prst="rect">
              <a:avLst/>
            </a:prstGeom>
            <a:noFill/>
            <a:ln w="28575">
              <a:solidFill>
                <a:srgbClr val="92D05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67" name="îṣlîḍe">
              <a:hlinkClick r:id="" action="ppaction://noaction"/>
            </p:cNvPr>
            <p:cNvSpPr/>
            <p:nvPr/>
          </p:nvSpPr>
          <p:spPr>
            <a:xfrm>
              <a:off x="324424" y="2381796"/>
              <a:ext cx="1347625" cy="399661"/>
            </a:xfrm>
            <a:prstGeom prst="rect">
              <a:avLst/>
            </a:prstGeom>
            <a:noFill/>
            <a:ln w="28575">
              <a:solidFill>
                <a:srgbClr val="92D050"/>
              </a:solidFill>
            </a:ln>
          </p:spPr>
          <p:txBody>
            <a:bodyPr wrap="square" anchor="ctr" anchorCtr="0">
              <a:normAutofit/>
            </a:bodyPr>
            <a:lstStyle/>
            <a:p>
              <a:pPr lvl="0" algn="ctr"/>
              <a:endParaRPr lang="en-US" altLang="zh-CN" b="1" dirty="0">
                <a:solidFill>
                  <a:schemeClr val="tx1">
                    <a:lumMod val="65000"/>
                    <a:lumOff val="35000"/>
                  </a:schemeClr>
                </a:solidFill>
              </a:endParaRPr>
            </a:p>
          </p:txBody>
        </p:sp>
        <p:sp>
          <p:nvSpPr>
            <p:cNvPr id="168" name="îṣlîḍe">
              <a:hlinkClick r:id="" action="ppaction://noaction"/>
            </p:cNvPr>
            <p:cNvSpPr/>
            <p:nvPr/>
          </p:nvSpPr>
          <p:spPr>
            <a:xfrm>
              <a:off x="324424" y="3608574"/>
              <a:ext cx="1347625" cy="399661"/>
            </a:xfrm>
            <a:prstGeom prst="rect">
              <a:avLst/>
            </a:prstGeom>
            <a:noFill/>
            <a:ln w="28575">
              <a:solidFill>
                <a:srgbClr val="92D05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69" name="îṣlîḍe">
              <a:hlinkClick r:id="" action="ppaction://noaction"/>
            </p:cNvPr>
            <p:cNvSpPr/>
            <p:nvPr/>
          </p:nvSpPr>
          <p:spPr>
            <a:xfrm>
              <a:off x="324424" y="4426428"/>
              <a:ext cx="1347625" cy="399661"/>
            </a:xfrm>
            <a:prstGeom prst="rect">
              <a:avLst/>
            </a:prstGeom>
            <a:noFill/>
            <a:ln w="28575">
              <a:solidFill>
                <a:srgbClr val="92D050"/>
              </a:solidFill>
            </a:ln>
          </p:spPr>
          <p:txBody>
            <a:bodyPr wrap="square" anchor="ctr" anchorCtr="0">
              <a:normAutofit/>
            </a:bodyPr>
            <a:lstStyle/>
            <a:p>
              <a:pPr algn="ctr"/>
              <a:endParaRPr lang="en-US" altLang="zh-CN" b="1" dirty="0">
                <a:solidFill>
                  <a:schemeClr val="tx1">
                    <a:lumMod val="65000"/>
                    <a:lumOff val="35000"/>
                  </a:schemeClr>
                </a:solidFill>
              </a:endParaRPr>
            </a:p>
          </p:txBody>
        </p:sp>
        <p:sp>
          <p:nvSpPr>
            <p:cNvPr id="170" name="îṣlîḍe">
              <a:hlinkClick r:id="" action="ppaction://noaction"/>
            </p:cNvPr>
            <p:cNvSpPr/>
            <p:nvPr/>
          </p:nvSpPr>
          <p:spPr>
            <a:xfrm>
              <a:off x="324424" y="2790722"/>
              <a:ext cx="1347625" cy="399661"/>
            </a:xfrm>
            <a:prstGeom prst="rect">
              <a:avLst/>
            </a:prstGeom>
            <a:noFill/>
            <a:ln w="28575">
              <a:solidFill>
                <a:srgbClr val="92D050"/>
              </a:solidFill>
            </a:ln>
          </p:spPr>
          <p:txBody>
            <a:bodyPr wrap="square" anchor="ctr" anchorCtr="0">
              <a:normAutofit/>
            </a:bodyPr>
            <a:lstStyle/>
            <a:p>
              <a:pPr lvl="0" algn="ctr"/>
              <a:endParaRPr lang="en-US" altLang="zh-CN" b="1" dirty="0">
                <a:solidFill>
                  <a:schemeClr val="tx1">
                    <a:lumMod val="65000"/>
                    <a:lumOff val="35000"/>
                  </a:schemeClr>
                </a:solidFill>
              </a:endParaRPr>
            </a:p>
          </p:txBody>
        </p:sp>
        <p:sp>
          <p:nvSpPr>
            <p:cNvPr id="171" name="îṣlîḍe">
              <a:hlinkClick r:id="" action="ppaction://noaction"/>
            </p:cNvPr>
            <p:cNvSpPr/>
            <p:nvPr/>
          </p:nvSpPr>
          <p:spPr>
            <a:xfrm>
              <a:off x="280507" y="4826089"/>
              <a:ext cx="1421196" cy="399660"/>
            </a:xfrm>
            <a:prstGeom prst="rect">
              <a:avLst/>
            </a:prstGeom>
            <a:ln>
              <a:noFill/>
            </a:ln>
          </p:spPr>
          <p:txBody>
            <a:bodyPr wrap="square" anchor="ctr" anchorCtr="0">
              <a:normAutofit/>
            </a:bodyPr>
            <a:lstStyle/>
            <a:p>
              <a:pPr lvl="0" algn="ctr"/>
              <a:r>
                <a:rPr lang="en-US" altLang="zh-CN" b="1" dirty="0">
                  <a:solidFill>
                    <a:srgbClr val="92D050"/>
                  </a:solidFill>
                </a:rPr>
                <a:t>Cache</a:t>
              </a:r>
              <a:endParaRPr lang="en-US" altLang="zh-CN" sz="2000" b="1" dirty="0">
                <a:solidFill>
                  <a:srgbClr val="92D050"/>
                </a:solidFill>
              </a:endParaRPr>
            </a:p>
          </p:txBody>
        </p:sp>
      </p:grpSp>
      <p:grpSp>
        <p:nvGrpSpPr>
          <p:cNvPr id="172" name="组合 171"/>
          <p:cNvGrpSpPr/>
          <p:nvPr/>
        </p:nvGrpSpPr>
        <p:grpSpPr>
          <a:xfrm rot="5400000" flipH="1">
            <a:off x="4105982" y="3014753"/>
            <a:ext cx="2088600" cy="1102112"/>
            <a:chOff x="2022879" y="3291739"/>
            <a:chExt cx="2088600" cy="1102112"/>
          </a:xfrm>
        </p:grpSpPr>
        <p:cxnSp>
          <p:nvCxnSpPr>
            <p:cNvPr id="173" name="直接箭头连接符 172"/>
            <p:cNvCxnSpPr/>
            <p:nvPr/>
          </p:nvCxnSpPr>
          <p:spPr>
            <a:xfrm rot="5400000">
              <a:off x="1483905" y="3854874"/>
              <a:ext cx="1077954" cy="0"/>
            </a:xfrm>
            <a:prstGeom prst="straightConnector1">
              <a:avLst/>
            </a:prstGeom>
            <a:ln w="38100" cap="rnd">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p:nvPr/>
          </p:nvCxnSpPr>
          <p:spPr>
            <a:xfrm rot="5400000" flipH="1">
              <a:off x="3067179" y="2247439"/>
              <a:ext cx="0" cy="2088600"/>
            </a:xfrm>
            <a:prstGeom prst="straightConnector1">
              <a:avLst/>
            </a:prstGeom>
            <a:ln w="38100" cap="rnd">
              <a:solidFill>
                <a:srgbClr val="FFC000"/>
              </a:solidFill>
              <a:tailEnd type="none"/>
            </a:ln>
          </p:spPr>
          <p:style>
            <a:lnRef idx="1">
              <a:schemeClr val="accent1"/>
            </a:lnRef>
            <a:fillRef idx="0">
              <a:schemeClr val="accent1"/>
            </a:fillRef>
            <a:effectRef idx="0">
              <a:schemeClr val="accent1"/>
            </a:effectRef>
            <a:fontRef idx="minor">
              <a:schemeClr val="tx1"/>
            </a:fontRef>
          </p:style>
        </p:cxnSp>
      </p:grpSp>
      <p:sp>
        <p:nvSpPr>
          <p:cNvPr id="176" name="îṣlîḍe">
            <a:hlinkClick r:id="" action="ppaction://noaction"/>
          </p:cNvPr>
          <p:cNvSpPr/>
          <p:nvPr/>
        </p:nvSpPr>
        <p:spPr>
          <a:xfrm>
            <a:off x="3188205" y="3978932"/>
            <a:ext cx="1347625" cy="399661"/>
          </a:xfrm>
          <a:prstGeom prst="rect">
            <a:avLst/>
          </a:prstGeom>
          <a:solidFill>
            <a:srgbClr val="92D050"/>
          </a:solidFill>
          <a:ln w="28575">
            <a:solidFill>
              <a:srgbClr val="92D050"/>
            </a:solidFill>
          </a:ln>
        </p:spPr>
        <p:txBody>
          <a:bodyPr wrap="square" anchor="ctr" anchorCtr="0">
            <a:normAutofit/>
          </a:bodyPr>
          <a:lstStyle/>
          <a:p>
            <a:pPr lvl="0"/>
            <a:r>
              <a:rPr lang="en-US" altLang="zh-CN" b="1" dirty="0">
                <a:solidFill>
                  <a:schemeClr val="bg1"/>
                </a:solidFill>
              </a:rPr>
              <a:t>RSA</a:t>
            </a:r>
            <a:r>
              <a:rPr lang="zh-CN" altLang="en-US" b="1" dirty="0">
                <a:solidFill>
                  <a:schemeClr val="bg1"/>
                </a:solidFill>
              </a:rPr>
              <a:t>私钥</a:t>
            </a:r>
            <a:r>
              <a:rPr lang="en-US" altLang="zh-CN" b="1" dirty="0">
                <a:solidFill>
                  <a:schemeClr val="bg1"/>
                </a:solidFill>
              </a:rPr>
              <a:t>1</a:t>
            </a:r>
            <a:endParaRPr lang="en-US" altLang="zh-CN" b="1" dirty="0">
              <a:solidFill>
                <a:schemeClr val="bg1"/>
              </a:solidFill>
            </a:endParaRPr>
          </a:p>
        </p:txBody>
      </p:sp>
      <p:sp>
        <p:nvSpPr>
          <p:cNvPr id="177" name="îṣlîḍe">
            <a:hlinkClick r:id="" action="ppaction://noaction"/>
          </p:cNvPr>
          <p:cNvSpPr/>
          <p:nvPr/>
        </p:nvSpPr>
        <p:spPr>
          <a:xfrm>
            <a:off x="3112819" y="4404034"/>
            <a:ext cx="1453601" cy="412151"/>
          </a:xfrm>
          <a:prstGeom prst="rect">
            <a:avLst/>
          </a:prstGeom>
          <a:ln>
            <a:noFill/>
          </a:ln>
        </p:spPr>
        <p:txBody>
          <a:bodyPr wrap="square" anchor="ctr" anchorCtr="0">
            <a:normAutofit/>
          </a:bodyPr>
          <a:lstStyle/>
          <a:p>
            <a:pPr lvl="0" algn="ctr"/>
            <a:r>
              <a:rPr lang="en-US" altLang="zh-CN" b="1" dirty="0">
                <a:solidFill>
                  <a:srgbClr val="92D050"/>
                </a:solidFill>
              </a:rPr>
              <a:t>AES</a:t>
            </a:r>
            <a:r>
              <a:rPr lang="zh-CN" altLang="en-US" b="1" dirty="0">
                <a:solidFill>
                  <a:srgbClr val="92D050"/>
                </a:solidFill>
              </a:rPr>
              <a:t>主密钥</a:t>
            </a:r>
            <a:endParaRPr lang="en-US" altLang="zh-CN" sz="2000" b="1" dirty="0">
              <a:solidFill>
                <a:srgbClr val="92D050"/>
              </a:solidFill>
            </a:endParaRPr>
          </a:p>
        </p:txBody>
      </p:sp>
      <p:sp>
        <p:nvSpPr>
          <p:cNvPr id="179" name="ïṣḷiďê"/>
          <p:cNvSpPr txBox="1"/>
          <p:nvPr/>
        </p:nvSpPr>
        <p:spPr>
          <a:xfrm>
            <a:off x="7450749" y="3173677"/>
            <a:ext cx="4413885" cy="588240"/>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私钥被主密钥解密</a:t>
            </a:r>
            <a:endParaRPr lang="zh-CN" altLang="en-US" spc="100" dirty="0">
              <a:solidFill>
                <a:schemeClr val="accent4">
                  <a:lumMod val="60000"/>
                  <a:lumOff val="40000"/>
                </a:schemeClr>
              </a:solidFill>
            </a:endParaRPr>
          </a:p>
        </p:txBody>
      </p:sp>
      <p:pic>
        <p:nvPicPr>
          <p:cNvPr id="180" name="图片 17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4593" y="4097094"/>
            <a:ext cx="317640" cy="317640"/>
          </a:xfrm>
          <a:prstGeom prst="rect">
            <a:avLst/>
          </a:prstGeom>
        </p:spPr>
      </p:pic>
      <p:grpSp>
        <p:nvGrpSpPr>
          <p:cNvPr id="12" name="组合 11"/>
          <p:cNvGrpSpPr/>
          <p:nvPr/>
        </p:nvGrpSpPr>
        <p:grpSpPr>
          <a:xfrm>
            <a:off x="3145625" y="2298122"/>
            <a:ext cx="1480827" cy="1644837"/>
            <a:chOff x="3145625" y="2298122"/>
            <a:chExt cx="1480827" cy="1644837"/>
          </a:xfrm>
        </p:grpSpPr>
        <p:sp>
          <p:nvSpPr>
            <p:cNvPr id="181" name="îṣlîḍe">
              <a:hlinkClick r:id="" action="ppaction://noaction"/>
            </p:cNvPr>
            <p:cNvSpPr/>
            <p:nvPr/>
          </p:nvSpPr>
          <p:spPr>
            <a:xfrm>
              <a:off x="3145625" y="3530808"/>
              <a:ext cx="1453601" cy="412151"/>
            </a:xfrm>
            <a:prstGeom prst="rect">
              <a:avLst/>
            </a:prstGeom>
            <a:ln>
              <a:noFill/>
            </a:ln>
          </p:spPr>
          <p:txBody>
            <a:bodyPr wrap="square" anchor="ctr" anchorCtr="0">
              <a:normAutofit/>
            </a:bodyPr>
            <a:lstStyle/>
            <a:p>
              <a:pPr lvl="0" algn="ctr"/>
              <a:r>
                <a:rPr lang="zh-CN" altLang="en-US" b="1" dirty="0">
                  <a:solidFill>
                    <a:srgbClr val="92D050"/>
                  </a:solidFill>
                </a:rPr>
                <a:t>私钥上下文</a:t>
              </a:r>
              <a:endParaRPr lang="en-US" altLang="zh-CN" b="1" dirty="0">
                <a:solidFill>
                  <a:srgbClr val="92D050"/>
                </a:solidFill>
              </a:endParaRPr>
            </a:p>
          </p:txBody>
        </p:sp>
        <p:sp>
          <p:nvSpPr>
            <p:cNvPr id="182" name="îṣlîḍe">
              <a:hlinkClick r:id="" action="ppaction://noaction"/>
            </p:cNvPr>
            <p:cNvSpPr/>
            <p:nvPr/>
          </p:nvSpPr>
          <p:spPr>
            <a:xfrm>
              <a:off x="3172851" y="3148574"/>
              <a:ext cx="1453601" cy="412151"/>
            </a:xfrm>
            <a:prstGeom prst="rect">
              <a:avLst/>
            </a:prstGeom>
            <a:ln>
              <a:noFill/>
            </a:ln>
          </p:spPr>
          <p:txBody>
            <a:bodyPr wrap="square" anchor="ctr" anchorCtr="0">
              <a:normAutofit/>
            </a:bodyPr>
            <a:lstStyle/>
            <a:p>
              <a:pPr lvl="0" algn="ctr"/>
              <a:r>
                <a:rPr lang="en-US" altLang="zh-CN" b="1" dirty="0">
                  <a:solidFill>
                    <a:srgbClr val="92D050"/>
                  </a:solidFill>
                </a:rPr>
                <a:t>……</a:t>
              </a:r>
              <a:endParaRPr lang="en-US" altLang="zh-CN" b="1" dirty="0">
                <a:solidFill>
                  <a:srgbClr val="92D050"/>
                </a:solidFill>
              </a:endParaRPr>
            </a:p>
          </p:txBody>
        </p:sp>
        <p:sp>
          <p:nvSpPr>
            <p:cNvPr id="183" name="îṣlîḍe">
              <a:hlinkClick r:id="" action="ppaction://noaction"/>
            </p:cNvPr>
            <p:cNvSpPr/>
            <p:nvPr/>
          </p:nvSpPr>
          <p:spPr>
            <a:xfrm>
              <a:off x="3163836" y="2711042"/>
              <a:ext cx="1453601" cy="412151"/>
            </a:xfrm>
            <a:prstGeom prst="rect">
              <a:avLst/>
            </a:prstGeom>
            <a:ln>
              <a:noFill/>
            </a:ln>
          </p:spPr>
          <p:txBody>
            <a:bodyPr wrap="square" anchor="ctr" anchorCtr="0">
              <a:normAutofit/>
            </a:bodyPr>
            <a:lstStyle/>
            <a:p>
              <a:pPr lvl="0" algn="ctr"/>
              <a:r>
                <a:rPr lang="zh-CN" altLang="en-US" b="1" dirty="0">
                  <a:solidFill>
                    <a:srgbClr val="92D050"/>
                  </a:solidFill>
                </a:rPr>
                <a:t>输入</a:t>
              </a:r>
              <a:endParaRPr lang="en-US" altLang="zh-CN" b="1" dirty="0">
                <a:solidFill>
                  <a:srgbClr val="92D050"/>
                </a:solidFill>
              </a:endParaRPr>
            </a:p>
          </p:txBody>
        </p:sp>
        <p:sp>
          <p:nvSpPr>
            <p:cNvPr id="184" name="îṣlîḍe">
              <a:hlinkClick r:id="" action="ppaction://noaction"/>
            </p:cNvPr>
            <p:cNvSpPr/>
            <p:nvPr/>
          </p:nvSpPr>
          <p:spPr>
            <a:xfrm>
              <a:off x="3163836" y="2298122"/>
              <a:ext cx="1453601" cy="412151"/>
            </a:xfrm>
            <a:prstGeom prst="rect">
              <a:avLst/>
            </a:prstGeom>
            <a:ln>
              <a:noFill/>
            </a:ln>
          </p:spPr>
          <p:txBody>
            <a:bodyPr wrap="square" anchor="ctr" anchorCtr="0">
              <a:normAutofit/>
            </a:bodyPr>
            <a:lstStyle/>
            <a:p>
              <a:pPr lvl="0" algn="ctr"/>
              <a:r>
                <a:rPr lang="zh-CN" altLang="en-US" b="1" dirty="0">
                  <a:solidFill>
                    <a:srgbClr val="92D050"/>
                  </a:solidFill>
                </a:rPr>
                <a:t>输出</a:t>
              </a:r>
              <a:endParaRPr lang="en-US" altLang="zh-CN" b="1" dirty="0">
                <a:solidFill>
                  <a:srgbClr val="92D050"/>
                </a:solidFill>
              </a:endParaRPr>
            </a:p>
          </p:txBody>
        </p:sp>
      </p:grpSp>
      <p:sp>
        <p:nvSpPr>
          <p:cNvPr id="185" name="ïṣḷiďê"/>
          <p:cNvSpPr txBox="1"/>
          <p:nvPr/>
        </p:nvSpPr>
        <p:spPr>
          <a:xfrm>
            <a:off x="7464369" y="3697497"/>
            <a:ext cx="4413885" cy="588240"/>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进行加</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解密操作，得到密</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明文</a:t>
            </a:r>
            <a:endParaRPr lang="zh-CN" altLang="en-US" spc="100" dirty="0">
              <a:solidFill>
                <a:schemeClr val="accent4">
                  <a:lumMod val="60000"/>
                  <a:lumOff val="40000"/>
                </a:schemeClr>
              </a:solidFill>
            </a:endParaRPr>
          </a:p>
        </p:txBody>
      </p:sp>
      <p:sp>
        <p:nvSpPr>
          <p:cNvPr id="186" name="ïṣḷiďê"/>
          <p:cNvSpPr txBox="1"/>
          <p:nvPr/>
        </p:nvSpPr>
        <p:spPr>
          <a:xfrm>
            <a:off x="7486058" y="4262851"/>
            <a:ext cx="4413885" cy="1425181"/>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注：保证</a:t>
            </a:r>
            <a:r>
              <a:rPr lang="zh-CN" altLang="en-US" spc="100" dirty="0">
                <a:solidFill>
                  <a:schemeClr val="accent4">
                    <a:lumMod val="60000"/>
                    <a:lumOff val="40000"/>
                  </a:schemeClr>
                </a:solidFill>
              </a:rPr>
              <a:t>原子性</a:t>
            </a:r>
            <a:r>
              <a:rPr lang="zh-CN" altLang="en-US" spc="100" dirty="0">
                <a:solidFill>
                  <a:schemeClr val="tx1">
                    <a:lumMod val="65000"/>
                    <a:lumOff val="35000"/>
                  </a:schemeClr>
                </a:solidFill>
              </a:rPr>
              <a:t>，禁用调度和中断，加解密结束后，</a:t>
            </a:r>
            <a:r>
              <a:rPr lang="zh-CN" altLang="en-US" spc="100" dirty="0">
                <a:solidFill>
                  <a:schemeClr val="accent4">
                    <a:lumMod val="60000"/>
                    <a:lumOff val="40000"/>
                  </a:schemeClr>
                </a:solidFill>
              </a:rPr>
              <a:t>清除</a:t>
            </a:r>
            <a:r>
              <a:rPr lang="en-US" altLang="zh-CN" spc="100" dirty="0">
                <a:solidFill>
                  <a:schemeClr val="tx1">
                    <a:lumMod val="65000"/>
                    <a:lumOff val="35000"/>
                  </a:schemeClr>
                </a:solidFill>
              </a:rPr>
              <a:t>Cache</a:t>
            </a:r>
            <a:r>
              <a:rPr lang="zh-CN" altLang="en-US" spc="100" dirty="0">
                <a:solidFill>
                  <a:schemeClr val="tx1">
                    <a:lumMod val="65000"/>
                    <a:lumOff val="35000"/>
                  </a:schemeClr>
                </a:solidFill>
              </a:rPr>
              <a:t>中</a:t>
            </a:r>
            <a:r>
              <a:rPr lang="zh-CN" altLang="en-US" spc="100" dirty="0">
                <a:solidFill>
                  <a:schemeClr val="accent4">
                    <a:lumMod val="60000"/>
                    <a:lumOff val="40000"/>
                  </a:schemeClr>
                </a:solidFill>
              </a:rPr>
              <a:t>所有敏感数据</a:t>
            </a:r>
            <a:r>
              <a:rPr lang="zh-CN" altLang="en-US" spc="100" dirty="0">
                <a:solidFill>
                  <a:schemeClr val="tx1">
                    <a:lumMod val="65000"/>
                    <a:lumOff val="35000"/>
                  </a:schemeClr>
                </a:solidFill>
              </a:rPr>
              <a:t>再开启调度和中断</a:t>
            </a:r>
            <a:endParaRPr lang="zh-CN" altLang="en-US" spc="100" dirty="0">
              <a:solidFill>
                <a:schemeClr val="accent4">
                  <a:lumMod val="60000"/>
                  <a:lumOff val="40000"/>
                </a:schemeClr>
              </a:solidFill>
            </a:endParaRPr>
          </a:p>
        </p:txBody>
      </p:sp>
      <p:cxnSp>
        <p:nvCxnSpPr>
          <p:cNvPr id="187" name="直接箭头连接符 186"/>
          <p:cNvCxnSpPr/>
          <p:nvPr/>
        </p:nvCxnSpPr>
        <p:spPr>
          <a:xfrm>
            <a:off x="1727933" y="4240342"/>
            <a:ext cx="1417692" cy="9557"/>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2"/>
                                        </p:tgtEl>
                                        <p:attrNameLst>
                                          <p:attrName>style.visibility</p:attrName>
                                        </p:attrNameLst>
                                      </p:cBhvr>
                                      <p:to>
                                        <p:strVal val="visible"/>
                                      </p:to>
                                    </p:set>
                                    <p:animEffect transition="in" filter="wipe(right)">
                                      <p:cBhvr>
                                        <p:cTn id="11" dur="500"/>
                                        <p:tgtEl>
                                          <p:spTgt spid="172"/>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77"/>
                                        </p:tgtEl>
                                        <p:attrNameLst>
                                          <p:attrName>style.visibility</p:attrName>
                                        </p:attrNameLst>
                                      </p:cBhvr>
                                      <p:to>
                                        <p:strVal val="visible"/>
                                      </p:to>
                                    </p:set>
                                    <p:animEffect transition="in" filter="wipe(right)">
                                      <p:cBhvr>
                                        <p:cTn id="15" dur="500"/>
                                        <p:tgtEl>
                                          <p:spTgt spid="1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0"/>
                                        </p:tgtEl>
                                        <p:attrNameLst>
                                          <p:attrName>style.visibility</p:attrName>
                                        </p:attrNameLst>
                                      </p:cBhvr>
                                      <p:to>
                                        <p:strVal val="visible"/>
                                      </p:to>
                                    </p:set>
                                    <p:animEffect transition="in" filter="fade">
                                      <p:cBhvr>
                                        <p:cTn id="20" dur="500"/>
                                        <p:tgtEl>
                                          <p:spTgt spid="14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87"/>
                                        </p:tgtEl>
                                        <p:attrNameLst>
                                          <p:attrName>style.visibility</p:attrName>
                                        </p:attrNameLst>
                                      </p:cBhvr>
                                      <p:to>
                                        <p:strVal val="visible"/>
                                      </p:to>
                                    </p:set>
                                    <p:animEffect transition="in" filter="wipe(left)">
                                      <p:cBhvr>
                                        <p:cTn id="24" dur="500"/>
                                        <p:tgtEl>
                                          <p:spTgt spid="187"/>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76"/>
                                        </p:tgtEl>
                                        <p:attrNameLst>
                                          <p:attrName>style.visibility</p:attrName>
                                        </p:attrNameLst>
                                      </p:cBhvr>
                                      <p:to>
                                        <p:strVal val="visible"/>
                                      </p:to>
                                    </p:set>
                                    <p:animEffect transition="in" filter="wipe(left)">
                                      <p:cBhvr>
                                        <p:cTn id="28" dur="500"/>
                                        <p:tgtEl>
                                          <p:spTgt spid="176"/>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80"/>
                                        </p:tgtEl>
                                        <p:attrNameLst>
                                          <p:attrName>style.visibility</p:attrName>
                                        </p:attrNameLst>
                                      </p:cBhvr>
                                      <p:to>
                                        <p:strVal val="visible"/>
                                      </p:to>
                                    </p:set>
                                    <p:animEffect transition="in" filter="wipe(left)">
                                      <p:cBhvr>
                                        <p:cTn id="32" dur="500"/>
                                        <p:tgtEl>
                                          <p:spTgt spid="18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childTnLst>
                          </p:cTn>
                        </p:par>
                        <p:par>
                          <p:cTn id="38" fill="hold">
                            <p:stCondLst>
                              <p:cond delay="500"/>
                            </p:stCondLst>
                            <p:childTnLst>
                              <p:par>
                                <p:cTn id="39" presetID="26" presetClass="emph" presetSubtype="0" repeatCount="3000" fill="hold" nodeType="afterEffect">
                                  <p:stCondLst>
                                    <p:cond delay="0"/>
                                  </p:stCondLst>
                                  <p:childTnLst>
                                    <p:animEffect transition="out" filter="fade">
                                      <p:cBhvr>
                                        <p:cTn id="40" dur="500" tmFilter="0, 0; .2, .5; .8, .5; 1, 0"/>
                                        <p:tgtEl>
                                          <p:spTgt spid="180"/>
                                        </p:tgtEl>
                                      </p:cBhvr>
                                    </p:animEffect>
                                    <p:animScale>
                                      <p:cBhvr>
                                        <p:cTn id="41" dur="250" autoRev="1" fill="hold"/>
                                        <p:tgtEl>
                                          <p:spTgt spid="180"/>
                                        </p:tgtEl>
                                      </p:cBhvr>
                                      <p:by x="105000" y="105000"/>
                                    </p:animScale>
                                  </p:childTnLst>
                                </p:cTn>
                              </p:par>
                            </p:childTnLst>
                          </p:cTn>
                        </p:par>
                        <p:par>
                          <p:cTn id="42" fill="hold">
                            <p:stCondLst>
                              <p:cond delay="1000"/>
                            </p:stCondLst>
                            <p:childTnLst>
                              <p:par>
                                <p:cTn id="43" presetID="10" presetClass="exit" presetSubtype="0" fill="hold" nodeType="afterEffect">
                                  <p:stCondLst>
                                    <p:cond delay="0"/>
                                  </p:stCondLst>
                                  <p:childTnLst>
                                    <p:animEffect transition="out" filter="fade">
                                      <p:cBhvr>
                                        <p:cTn id="44" dur="500"/>
                                        <p:tgtEl>
                                          <p:spTgt spid="180"/>
                                        </p:tgtEl>
                                      </p:cBhvr>
                                    </p:animEffect>
                                    <p:set>
                                      <p:cBhvr>
                                        <p:cTn id="45" dur="1" fill="hold">
                                          <p:stCondLst>
                                            <p:cond delay="499"/>
                                          </p:stCondLst>
                                        </p:cTn>
                                        <p:tgtEl>
                                          <p:spTgt spid="18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5"/>
                                        </p:tgtEl>
                                        <p:attrNameLst>
                                          <p:attrName>style.visibility</p:attrName>
                                        </p:attrNameLst>
                                      </p:cBhvr>
                                      <p:to>
                                        <p:strVal val="visible"/>
                                      </p:to>
                                    </p:set>
                                    <p:animEffect transition="in" filter="fade">
                                      <p:cBhvr>
                                        <p:cTn id="50" dur="500"/>
                                        <p:tgtEl>
                                          <p:spTgt spid="185"/>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down)">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6"/>
                                        </p:tgtEl>
                                        <p:attrNameLst>
                                          <p:attrName>style.visibility</p:attrName>
                                        </p:attrNameLst>
                                      </p:cBhvr>
                                      <p:to>
                                        <p:strVal val="visible"/>
                                      </p:to>
                                    </p:set>
                                    <p:animEffect transition="in" filter="fade">
                                      <p:cBhvr>
                                        <p:cTn id="59"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0" grpId="0"/>
      <p:bldP spid="176" grpId="0" animBg="1"/>
      <p:bldP spid="177" grpId="0"/>
      <p:bldP spid="179" grpId="0"/>
      <p:bldP spid="185" grpId="0"/>
      <p:bldP spid="18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关键策略</a:t>
            </a:r>
            <a:endParaRPr lang="zh-CN" altLang="en-US" dirty="0"/>
          </a:p>
        </p:txBody>
      </p:sp>
      <p:sp>
        <p:nvSpPr>
          <p:cNvPr id="10" name="ïṣḷiďê"/>
          <p:cNvSpPr txBox="1"/>
          <p:nvPr/>
        </p:nvSpPr>
        <p:spPr>
          <a:xfrm>
            <a:off x="483217" y="2139351"/>
            <a:ext cx="11100051" cy="815696"/>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ü"/>
            </a:pPr>
            <a:r>
              <a:rPr lang="zh-CN" altLang="en-US" dirty="0"/>
              <a:t>如果发生 </a:t>
            </a:r>
            <a:r>
              <a:rPr lang="en-US" altLang="zh-CN" dirty="0">
                <a:solidFill>
                  <a:schemeClr val="accent4">
                    <a:lumMod val="60000"/>
                    <a:lumOff val="40000"/>
                  </a:schemeClr>
                </a:solidFill>
              </a:rPr>
              <a:t>Cache </a:t>
            </a:r>
            <a:r>
              <a:rPr lang="zh-CN" altLang="en-US" dirty="0">
                <a:solidFill>
                  <a:schemeClr val="accent4">
                    <a:lumMod val="60000"/>
                    <a:lumOff val="40000"/>
                  </a:schemeClr>
                </a:solidFill>
              </a:rPr>
              <a:t>未命中</a:t>
            </a:r>
            <a:r>
              <a:rPr lang="zh-CN" altLang="en-US" dirty="0"/>
              <a:t>，</a:t>
            </a:r>
            <a:r>
              <a:rPr lang="en-US" altLang="zh-CN" dirty="0"/>
              <a:t>CPU </a:t>
            </a:r>
            <a:r>
              <a:rPr lang="zh-CN" altLang="en-US" dirty="0"/>
              <a:t>会自动地从高级 </a:t>
            </a:r>
            <a:r>
              <a:rPr lang="en-US" altLang="zh-CN" dirty="0"/>
              <a:t>Cache </a:t>
            </a:r>
            <a:r>
              <a:rPr lang="zh-CN" altLang="en-US" dirty="0"/>
              <a:t>或者内存中把该地址</a:t>
            </a:r>
            <a:r>
              <a:rPr lang="zh-CN" altLang="en-US" dirty="0">
                <a:solidFill>
                  <a:schemeClr val="accent4">
                    <a:lumMod val="60000"/>
                    <a:lumOff val="40000"/>
                  </a:schemeClr>
                </a:solidFill>
              </a:rPr>
              <a:t>缓存到 </a:t>
            </a:r>
            <a:r>
              <a:rPr lang="en-US" altLang="zh-CN" dirty="0">
                <a:solidFill>
                  <a:schemeClr val="accent4">
                    <a:lumMod val="60000"/>
                    <a:lumOff val="40000"/>
                  </a:schemeClr>
                </a:solidFill>
              </a:rPr>
              <a:t>LI D-Cache </a:t>
            </a:r>
            <a:r>
              <a:rPr lang="zh-CN" altLang="en-US" dirty="0">
                <a:solidFill>
                  <a:schemeClr val="accent4">
                    <a:lumMod val="60000"/>
                    <a:lumOff val="40000"/>
                  </a:schemeClr>
                </a:solidFill>
              </a:rPr>
              <a:t>中</a:t>
            </a:r>
            <a:r>
              <a:rPr lang="zh-CN" altLang="en-US" dirty="0"/>
              <a:t>。利用这个特性，通过</a:t>
            </a:r>
            <a:r>
              <a:rPr lang="zh-CN" altLang="en-US" dirty="0">
                <a:solidFill>
                  <a:schemeClr val="accent4">
                    <a:lumMod val="60000"/>
                    <a:lumOff val="40000"/>
                  </a:schemeClr>
                </a:solidFill>
              </a:rPr>
              <a:t>读写代码和数据段</a:t>
            </a:r>
            <a:r>
              <a:rPr lang="zh-CN" altLang="en-US" dirty="0"/>
              <a:t>，就可以把代码和明密文及密钥放到到 </a:t>
            </a:r>
            <a:r>
              <a:rPr lang="en-US" altLang="zh-CN" dirty="0"/>
              <a:t>Cache </a:t>
            </a:r>
            <a:r>
              <a:rPr lang="zh-CN" altLang="en-US" dirty="0"/>
              <a:t>中</a:t>
            </a:r>
            <a:endParaRPr lang="en-US" altLang="zh-CN" dirty="0"/>
          </a:p>
        </p:txBody>
      </p:sp>
      <p:sp>
        <p:nvSpPr>
          <p:cNvPr id="9" name="ïṣḷiďê"/>
          <p:cNvSpPr txBox="1"/>
          <p:nvPr/>
        </p:nvSpPr>
        <p:spPr>
          <a:xfrm>
            <a:off x="483215" y="4825719"/>
            <a:ext cx="11100051" cy="1020786"/>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用</a:t>
            </a:r>
            <a:r>
              <a:rPr lang="zh-CN" altLang="en-US" dirty="0">
                <a:solidFill>
                  <a:schemeClr val="accent4">
                    <a:lumMod val="60000"/>
                    <a:lumOff val="40000"/>
                  </a:schemeClr>
                </a:solidFill>
              </a:rPr>
              <a:t>结构体</a:t>
            </a:r>
            <a:r>
              <a:rPr lang="zh-CN" altLang="en-US" dirty="0"/>
              <a:t>包含私钥运算用到的所有变量，静态存储到栈中方便管理</a:t>
            </a:r>
            <a:endParaRPr lang="en-US" altLang="zh-CN" dirty="0"/>
          </a:p>
          <a:p>
            <a:pPr marL="285750" indent="-285750">
              <a:lnSpc>
                <a:spcPct val="150000"/>
              </a:lnSpc>
              <a:buFont typeface="Wingdings" panose="05000000000000000000" pitchFamily="2" charset="2"/>
              <a:buChar char="ü"/>
            </a:pPr>
            <a:r>
              <a:rPr lang="zh-CN" altLang="en-US" dirty="0"/>
              <a:t>现今</a:t>
            </a:r>
            <a:r>
              <a:rPr lang="zh-CN" altLang="en-US" dirty="0">
                <a:solidFill>
                  <a:schemeClr val="accent4">
                    <a:lumMod val="60000"/>
                    <a:lumOff val="40000"/>
                  </a:schemeClr>
                </a:solidFill>
              </a:rPr>
              <a:t> </a:t>
            </a:r>
            <a:r>
              <a:rPr lang="en-US" altLang="zh-CN" dirty="0"/>
              <a:t>LI D-Cache</a:t>
            </a:r>
            <a:r>
              <a:rPr lang="zh-CN" altLang="en-US" dirty="0"/>
              <a:t>容量大部分为</a:t>
            </a:r>
            <a:r>
              <a:rPr lang="en-US" altLang="zh-CN" dirty="0">
                <a:solidFill>
                  <a:schemeClr val="accent4">
                    <a:lumMod val="60000"/>
                    <a:lumOff val="40000"/>
                  </a:schemeClr>
                </a:solidFill>
              </a:rPr>
              <a:t>32KB</a:t>
            </a:r>
            <a:r>
              <a:rPr lang="zh-CN" altLang="en-US" dirty="0"/>
              <a:t>，完全</a:t>
            </a:r>
            <a:r>
              <a:rPr lang="zh-CN" altLang="en-US" dirty="0">
                <a:solidFill>
                  <a:schemeClr val="accent4">
                    <a:lumMod val="60000"/>
                    <a:lumOff val="40000"/>
                  </a:schemeClr>
                </a:solidFill>
              </a:rPr>
              <a:t>可容纳结构体所有数据</a:t>
            </a:r>
            <a:r>
              <a:rPr lang="zh-CN" altLang="en-US" dirty="0"/>
              <a:t>，不需要交换到</a:t>
            </a:r>
            <a:r>
              <a:rPr lang="en-US" altLang="zh-CN" dirty="0"/>
              <a:t>2</a:t>
            </a:r>
            <a:r>
              <a:rPr lang="zh-CN" altLang="en-US" dirty="0"/>
              <a:t>级缓存</a:t>
            </a:r>
            <a:endParaRPr lang="en-US" altLang="zh-CN" dirty="0"/>
          </a:p>
        </p:txBody>
      </p:sp>
      <p:grpSp>
        <p:nvGrpSpPr>
          <p:cNvPr id="3" name="组合 2"/>
          <p:cNvGrpSpPr/>
          <p:nvPr/>
        </p:nvGrpSpPr>
        <p:grpSpPr>
          <a:xfrm>
            <a:off x="483601" y="1044121"/>
            <a:ext cx="2054442" cy="526076"/>
            <a:chOff x="198158" y="894926"/>
            <a:chExt cx="2039947" cy="446763"/>
          </a:xfrm>
        </p:grpSpPr>
        <p:sp>
          <p:nvSpPr>
            <p:cNvPr id="15" name="îṣlîḍe">
              <a:hlinkClick r:id="" action="ppaction://noaction"/>
            </p:cNvPr>
            <p:cNvSpPr/>
            <p:nvPr/>
          </p:nvSpPr>
          <p:spPr>
            <a:xfrm>
              <a:off x="626020" y="894926"/>
              <a:ext cx="1612085" cy="446763"/>
            </a:xfrm>
            <a:prstGeom prst="rect">
              <a:avLst/>
            </a:prstGeom>
          </p:spPr>
          <p:txBody>
            <a:bodyPr wrap="square" anchor="ctr" anchorCtr="0">
              <a:normAutofit/>
            </a:bodyPr>
            <a:lstStyle/>
            <a:p>
              <a:pPr lvl="0"/>
              <a:r>
                <a:rPr lang="zh-CN" altLang="en-US" sz="2000" b="1" spc="100" dirty="0">
                  <a:solidFill>
                    <a:schemeClr val="accent4"/>
                  </a:solidFill>
                </a:rPr>
                <a:t>挑战和应对</a:t>
              </a:r>
              <a:endParaRPr lang="zh-CN" altLang="en-US" sz="2000" b="1" dirty="0">
                <a:solidFill>
                  <a:schemeClr val="accent4"/>
                </a:solidFill>
              </a:endParaRPr>
            </a:p>
          </p:txBody>
        </p:sp>
        <p:grpSp>
          <p:nvGrpSpPr>
            <p:cNvPr id="20" name="组合 19"/>
            <p:cNvGrpSpPr>
              <a:grpSpLocks noChangeAspect="1"/>
            </p:cNvGrpSpPr>
            <p:nvPr/>
          </p:nvGrpSpPr>
          <p:grpSpPr>
            <a:xfrm>
              <a:off x="198158" y="951360"/>
              <a:ext cx="427861" cy="317445"/>
              <a:chOff x="18906789" y="5501248"/>
              <a:chExt cx="523125" cy="388125"/>
            </a:xfrm>
            <a:solidFill>
              <a:schemeClr val="accent4"/>
            </a:solidFill>
          </p:grpSpPr>
          <p:sp>
            <p:nvSpPr>
              <p:cNvPr id="21" name="任意多边形: 形状 20"/>
              <p:cNvSpPr/>
              <p:nvPr/>
            </p:nvSpPr>
            <p:spPr>
              <a:xfrm>
                <a:off x="18906789" y="5501248"/>
                <a:ext cx="523125" cy="388125"/>
              </a:xfrm>
              <a:custGeom>
                <a:avLst/>
                <a:gdLst>
                  <a:gd name="connsiteX0" fmla="*/ 533621 w 523125"/>
                  <a:gd name="connsiteY0" fmla="*/ 25667 h 388125"/>
                  <a:gd name="connsiteX1" fmla="*/ 507954 w 523125"/>
                  <a:gd name="connsiteY1" fmla="*/ 0 h 388125"/>
                  <a:gd name="connsiteX2" fmla="*/ 25667 w 523125"/>
                  <a:gd name="connsiteY2" fmla="*/ 0 h 388125"/>
                  <a:gd name="connsiteX3" fmla="*/ 0 w 523125"/>
                  <a:gd name="connsiteY3" fmla="*/ 25667 h 388125"/>
                  <a:gd name="connsiteX4" fmla="*/ 0 w 523125"/>
                  <a:gd name="connsiteY4" fmla="*/ 368162 h 388125"/>
                  <a:gd name="connsiteX5" fmla="*/ 25667 w 523125"/>
                  <a:gd name="connsiteY5" fmla="*/ 393829 h 388125"/>
                  <a:gd name="connsiteX6" fmla="*/ 507954 w 523125"/>
                  <a:gd name="connsiteY6" fmla="*/ 393829 h 388125"/>
                  <a:gd name="connsiteX7" fmla="*/ 533621 w 523125"/>
                  <a:gd name="connsiteY7" fmla="*/ 368162 h 388125"/>
                  <a:gd name="connsiteX8" fmla="*/ 533621 w 523125"/>
                  <a:gd name="connsiteY8" fmla="*/ 25667 h 388125"/>
                  <a:gd name="connsiteX9" fmla="*/ 533621 w 523125"/>
                  <a:gd name="connsiteY9" fmla="*/ 25667 h 388125"/>
                  <a:gd name="connsiteX10" fmla="*/ 481933 w 523125"/>
                  <a:gd name="connsiteY10" fmla="*/ 342158 h 388125"/>
                  <a:gd name="connsiteX11" fmla="*/ 51671 w 523125"/>
                  <a:gd name="connsiteY11" fmla="*/ 342158 h 388125"/>
                  <a:gd name="connsiteX12" fmla="*/ 51671 w 523125"/>
                  <a:gd name="connsiteY12" fmla="*/ 50811 h 388125"/>
                  <a:gd name="connsiteX13" fmla="*/ 481933 w 523125"/>
                  <a:gd name="connsiteY13" fmla="*/ 50811 h 388125"/>
                  <a:gd name="connsiteX14" fmla="*/ 481933 w 523125"/>
                  <a:gd name="connsiteY14" fmla="*/ 342158 h 3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3125" h="388125">
                    <a:moveTo>
                      <a:pt x="533621" y="25667"/>
                    </a:moveTo>
                    <a:cubicBezTo>
                      <a:pt x="533621" y="11492"/>
                      <a:pt x="522113" y="0"/>
                      <a:pt x="507954" y="0"/>
                    </a:cubicBezTo>
                    <a:lnTo>
                      <a:pt x="25667" y="0"/>
                    </a:lnTo>
                    <a:cubicBezTo>
                      <a:pt x="11492" y="0"/>
                      <a:pt x="0" y="11492"/>
                      <a:pt x="0" y="25667"/>
                    </a:cubicBezTo>
                    <a:lnTo>
                      <a:pt x="0" y="368162"/>
                    </a:lnTo>
                    <a:cubicBezTo>
                      <a:pt x="0" y="382354"/>
                      <a:pt x="11492" y="393829"/>
                      <a:pt x="25667" y="393829"/>
                    </a:cubicBezTo>
                    <a:lnTo>
                      <a:pt x="507954" y="393829"/>
                    </a:lnTo>
                    <a:cubicBezTo>
                      <a:pt x="522129" y="393829"/>
                      <a:pt x="533621" y="382337"/>
                      <a:pt x="533621" y="368162"/>
                    </a:cubicBezTo>
                    <a:lnTo>
                      <a:pt x="533621" y="25667"/>
                    </a:lnTo>
                    <a:lnTo>
                      <a:pt x="533621" y="25667"/>
                    </a:lnTo>
                    <a:close/>
                    <a:moveTo>
                      <a:pt x="481933" y="342158"/>
                    </a:moveTo>
                    <a:lnTo>
                      <a:pt x="51671" y="342158"/>
                    </a:lnTo>
                    <a:lnTo>
                      <a:pt x="51671" y="50811"/>
                    </a:lnTo>
                    <a:lnTo>
                      <a:pt x="481933" y="50811"/>
                    </a:lnTo>
                    <a:lnTo>
                      <a:pt x="481933" y="34215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p:cNvSpPr/>
              <p:nvPr/>
            </p:nvSpPr>
            <p:spPr>
              <a:xfrm>
                <a:off x="18978812" y="5599494"/>
                <a:ext cx="388125" cy="219375"/>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p:cNvSpPr/>
              <p:nvPr/>
            </p:nvSpPr>
            <p:spPr>
              <a:xfrm>
                <a:off x="19239936" y="5572444"/>
                <a:ext cx="118125" cy="118125"/>
              </a:xfrm>
              <a:custGeom>
                <a:avLst/>
                <a:gdLst>
                  <a:gd name="connsiteX0" fmla="*/ 125280 w 118125"/>
                  <a:gd name="connsiteY0" fmla="*/ 62640 h 118125"/>
                  <a:gd name="connsiteX1" fmla="*/ 62640 w 118125"/>
                  <a:gd name="connsiteY1" fmla="*/ 125280 h 118125"/>
                  <a:gd name="connsiteX2" fmla="*/ 0 w 118125"/>
                  <a:gd name="connsiteY2" fmla="*/ 62640 h 118125"/>
                  <a:gd name="connsiteX3" fmla="*/ 62640 w 118125"/>
                  <a:gd name="connsiteY3" fmla="*/ 0 h 118125"/>
                  <a:gd name="connsiteX4" fmla="*/ 125280 w 118125"/>
                  <a:gd name="connsiteY4" fmla="*/ 62640 h 11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5" h="118125">
                    <a:moveTo>
                      <a:pt x="125280" y="62640"/>
                    </a:moveTo>
                    <a:cubicBezTo>
                      <a:pt x="125280" y="97235"/>
                      <a:pt x="97235" y="125280"/>
                      <a:pt x="62640" y="125280"/>
                    </a:cubicBezTo>
                    <a:cubicBezTo>
                      <a:pt x="28045" y="125280"/>
                      <a:pt x="0" y="97235"/>
                      <a:pt x="0" y="62640"/>
                    </a:cubicBezTo>
                    <a:cubicBezTo>
                      <a:pt x="0" y="28045"/>
                      <a:pt x="28045" y="0"/>
                      <a:pt x="62640" y="0"/>
                    </a:cubicBezTo>
                    <a:cubicBezTo>
                      <a:pt x="97235" y="0"/>
                      <a:pt x="125280" y="28045"/>
                      <a:pt x="125280" y="6264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
        <p:nvSpPr>
          <p:cNvPr id="17" name="îṣlîḍe">
            <a:hlinkClick r:id="" action="ppaction://noaction"/>
          </p:cNvPr>
          <p:cNvSpPr/>
          <p:nvPr/>
        </p:nvSpPr>
        <p:spPr>
          <a:xfrm>
            <a:off x="483217" y="1669925"/>
            <a:ext cx="7376237" cy="511807"/>
          </a:xfrm>
          <a:prstGeom prst="rect">
            <a:avLst/>
          </a:prstGeom>
        </p:spPr>
        <p:txBody>
          <a:bodyPr wrap="square" anchor="ctr" anchorCtr="0">
            <a:normAutofit/>
          </a:bodyPr>
          <a:lstStyle/>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对于开发者是透明的，</a:t>
            </a:r>
            <a:r>
              <a:rPr lang="zh-CN" altLang="en-US" b="1" dirty="0">
                <a:solidFill>
                  <a:schemeClr val="tx1">
                    <a:lumMod val="50000"/>
                    <a:lumOff val="50000"/>
                  </a:schemeClr>
                </a:solidFill>
              </a:rPr>
              <a:t>不能直接对</a:t>
            </a:r>
            <a:r>
              <a:rPr lang="en-US" altLang="zh-CN" b="1" dirty="0">
                <a:solidFill>
                  <a:schemeClr val="tx1">
                    <a:lumMod val="50000"/>
                    <a:lumOff val="50000"/>
                  </a:schemeClr>
                </a:solidFill>
              </a:rPr>
              <a:t>Cache</a:t>
            </a:r>
            <a:r>
              <a:rPr lang="zh-CN" altLang="en-US" b="1" dirty="0">
                <a:solidFill>
                  <a:schemeClr val="tx1">
                    <a:lumMod val="50000"/>
                    <a:lumOff val="50000"/>
                  </a:schemeClr>
                </a:solidFill>
              </a:rPr>
              <a:t>进行存取操作</a:t>
            </a:r>
            <a:endParaRPr lang="en-US" altLang="zh-CN" b="1" dirty="0">
              <a:solidFill>
                <a:schemeClr val="tx1">
                  <a:lumMod val="50000"/>
                  <a:lumOff val="50000"/>
                </a:schemeClr>
              </a:solidFill>
            </a:endParaRPr>
          </a:p>
        </p:txBody>
      </p:sp>
      <p:sp>
        <p:nvSpPr>
          <p:cNvPr id="18" name="îṣlîḍe">
            <a:hlinkClick r:id="" action="ppaction://noaction"/>
          </p:cNvPr>
          <p:cNvSpPr/>
          <p:nvPr/>
        </p:nvSpPr>
        <p:spPr>
          <a:xfrm>
            <a:off x="483217" y="2793592"/>
            <a:ext cx="7856690" cy="815696"/>
          </a:xfrm>
          <a:prstGeom prst="rect">
            <a:avLst/>
          </a:prstGeom>
        </p:spPr>
        <p:txBody>
          <a:bodyPr wrap="square" anchor="ctr" anchorCtr="0">
            <a:normAutofit/>
          </a:bodyPr>
          <a:lstStyle/>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替换和写回机制不易控制，</a:t>
            </a:r>
            <a:r>
              <a:rPr lang="zh-CN" altLang="en-US" b="1" dirty="0">
                <a:solidFill>
                  <a:schemeClr val="tx1">
                    <a:lumMod val="50000"/>
                    <a:lumOff val="50000"/>
                  </a:schemeClr>
                </a:solidFill>
              </a:rPr>
              <a:t>是系统根据使用情况动态分配的</a:t>
            </a:r>
            <a:endParaRPr lang="en-US" altLang="zh-CN" b="1" dirty="0">
              <a:solidFill>
                <a:schemeClr val="tx1">
                  <a:lumMod val="50000"/>
                  <a:lumOff val="50000"/>
                </a:schemeClr>
              </a:solidFill>
            </a:endParaRPr>
          </a:p>
        </p:txBody>
      </p:sp>
      <p:sp>
        <p:nvSpPr>
          <p:cNvPr id="19" name="îṣlîḍe">
            <a:hlinkClick r:id="" action="ppaction://noaction"/>
          </p:cNvPr>
          <p:cNvSpPr/>
          <p:nvPr/>
        </p:nvSpPr>
        <p:spPr>
          <a:xfrm>
            <a:off x="483214" y="4189917"/>
            <a:ext cx="7856690" cy="815696"/>
          </a:xfrm>
          <a:prstGeom prst="rect">
            <a:avLst/>
          </a:prstGeom>
        </p:spPr>
        <p:txBody>
          <a:bodyPr wrap="square" anchor="ctr" anchorCtr="0">
            <a:normAutofit/>
          </a:bodyPr>
          <a:lstStyle/>
          <a:p>
            <a:pPr marL="285750" lvl="0" indent="-285750">
              <a:spcBef>
                <a:spcPts val="300"/>
              </a:spcBef>
              <a:spcAft>
                <a:spcPts val="300"/>
              </a:spcAft>
              <a:buFont typeface="Wingdings" panose="05000000000000000000" pitchFamily="2" charset="2"/>
              <a:buChar char="Ø"/>
            </a:pPr>
            <a:r>
              <a:rPr lang="en-US" altLang="zh-CN" b="1" dirty="0">
                <a:solidFill>
                  <a:srgbClr val="92D050"/>
                </a:solidFill>
              </a:rPr>
              <a:t>Cache </a:t>
            </a:r>
            <a:r>
              <a:rPr lang="zh-CN" altLang="en-US" b="1" dirty="0">
                <a:solidFill>
                  <a:srgbClr val="92D050"/>
                </a:solidFill>
              </a:rPr>
              <a:t>通常是多层次架构，</a:t>
            </a:r>
            <a:r>
              <a:rPr lang="zh-CN" altLang="en-US" b="1" dirty="0">
                <a:solidFill>
                  <a:schemeClr val="tx1">
                    <a:lumMod val="50000"/>
                    <a:lumOff val="50000"/>
                  </a:schemeClr>
                </a:solidFill>
              </a:rPr>
              <a:t>不可控因素更多，给实现带来不便</a:t>
            </a:r>
            <a:endParaRPr lang="zh-CN" altLang="en-US" b="1" dirty="0">
              <a:solidFill>
                <a:schemeClr val="tx1">
                  <a:lumMod val="50000"/>
                  <a:lumOff val="50000"/>
                </a:schemeClr>
              </a:solidFill>
            </a:endParaRPr>
          </a:p>
        </p:txBody>
      </p:sp>
      <p:sp>
        <p:nvSpPr>
          <p:cNvPr id="24" name="ïṣḷiďê"/>
          <p:cNvSpPr txBox="1"/>
          <p:nvPr/>
        </p:nvSpPr>
        <p:spPr>
          <a:xfrm>
            <a:off x="483216" y="3447833"/>
            <a:ext cx="11100051" cy="797257"/>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ü"/>
            </a:pPr>
            <a:r>
              <a:rPr lang="zh-CN" altLang="en-US" dirty="0"/>
              <a:t>把其他替换模式设置为</a:t>
            </a:r>
            <a:r>
              <a:rPr lang="zh-CN" altLang="en-US" dirty="0">
                <a:solidFill>
                  <a:schemeClr val="accent4">
                    <a:lumMod val="60000"/>
                    <a:lumOff val="40000"/>
                  </a:schemeClr>
                </a:solidFill>
              </a:rPr>
              <a:t>非填充（</a:t>
            </a:r>
            <a:r>
              <a:rPr lang="en-US" altLang="zh-CN" dirty="0">
                <a:solidFill>
                  <a:schemeClr val="accent4">
                    <a:lumMod val="60000"/>
                    <a:lumOff val="40000"/>
                  </a:schemeClr>
                </a:solidFill>
              </a:rPr>
              <a:t>no-fill</a:t>
            </a:r>
            <a:r>
              <a:rPr lang="zh-CN" altLang="en-US" dirty="0">
                <a:solidFill>
                  <a:schemeClr val="accent4">
                    <a:lumMod val="60000"/>
                    <a:lumOff val="40000"/>
                  </a:schemeClr>
                </a:solidFill>
              </a:rPr>
              <a:t>）</a:t>
            </a:r>
            <a:r>
              <a:rPr lang="zh-CN" altLang="en-US" dirty="0"/>
              <a:t>来避免其他进程把代码和数据从 </a:t>
            </a:r>
            <a:r>
              <a:rPr lang="en-US" altLang="zh-CN" dirty="0"/>
              <a:t>Cache </a:t>
            </a:r>
            <a:r>
              <a:rPr lang="zh-CN" altLang="en-US" dirty="0"/>
              <a:t>同步到内存</a:t>
            </a:r>
            <a:endParaRPr lang="en-US" altLang="zh-CN" dirty="0"/>
          </a:p>
          <a:p>
            <a:pPr marL="285750" indent="-285750">
              <a:lnSpc>
                <a:spcPct val="130000"/>
              </a:lnSpc>
              <a:buFont typeface="Wingdings" panose="05000000000000000000" pitchFamily="2" charset="2"/>
              <a:buChar char="ü"/>
            </a:pPr>
            <a:r>
              <a:rPr lang="zh-CN" altLang="en-US" dirty="0">
                <a:solidFill>
                  <a:schemeClr val="accent4">
                    <a:lumMod val="60000"/>
                    <a:lumOff val="40000"/>
                  </a:schemeClr>
                </a:solidFill>
              </a:rPr>
              <a:t>原子操作</a:t>
            </a:r>
            <a:r>
              <a:rPr lang="zh-CN" altLang="en-US" dirty="0"/>
              <a:t>，保障本</a:t>
            </a:r>
            <a:r>
              <a:rPr lang="en-US" altLang="zh-CN" dirty="0"/>
              <a:t>CPU</a:t>
            </a:r>
            <a:r>
              <a:rPr lang="zh-CN" altLang="en-US" dirty="0"/>
              <a:t>内核被当前加密进程独占，进程数据不会被缓存到内存</a:t>
            </a:r>
            <a:endParaRPr lang="en-US" altLang="zh-CN" dirty="0"/>
          </a:p>
          <a:p>
            <a:pPr marL="285750" indent="-285750">
              <a:lnSpc>
                <a:spcPct val="130000"/>
              </a:lnSpc>
              <a:buFont typeface="Wingdings" panose="05000000000000000000" pitchFamily="2" charset="2"/>
              <a:buChar char="ü"/>
            </a:pPr>
            <a:endParaRPr lang="en-US"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120640" y="1183043"/>
            <a:ext cx="6718433" cy="4954232"/>
            <a:chOff x="5482591" y="1354493"/>
            <a:chExt cx="6718433" cy="4954232"/>
          </a:xfrm>
        </p:grpSpPr>
        <p:grpSp>
          <p:nvGrpSpPr>
            <p:cNvPr id="26" name="组合 25"/>
            <p:cNvGrpSpPr/>
            <p:nvPr/>
          </p:nvGrpSpPr>
          <p:grpSpPr>
            <a:xfrm>
              <a:off x="8398149" y="6153823"/>
              <a:ext cx="789631" cy="154902"/>
              <a:chOff x="7957225" y="6063574"/>
              <a:chExt cx="1190110"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286215" y="4171068"/>
              <a:ext cx="522507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TEE-based key security scheme</a:t>
              </a:r>
              <a:endParaRPr lang="zh-CN" altLang="en-US" sz="2800" dirty="0">
                <a:solidFill>
                  <a:schemeClr val="bg2">
                    <a:lumMod val="75000"/>
                  </a:schemeClr>
                </a:solidFill>
                <a:cs typeface="+mn-ea"/>
                <a:sym typeface="+mn-lt"/>
              </a:endParaRPr>
            </a:p>
          </p:txBody>
        </p:sp>
        <p:sp>
          <p:nvSpPr>
            <p:cNvPr id="28" name="文本占位符 12"/>
            <p:cNvSpPr txBox="1"/>
            <p:nvPr/>
          </p:nvSpPr>
          <p:spPr>
            <a:xfrm>
              <a:off x="5482591" y="3031304"/>
              <a:ext cx="6718433" cy="795391"/>
            </a:xfrm>
            <a:prstGeom prst="rect">
              <a:avLst/>
            </a:prstGeom>
          </p:spPr>
          <p:txBody>
            <a:bodyPr vert="horz" lIns="0" tIns="0" rIns="0" bIns="0" rtlCol="0" anchor="ctr">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基于</a:t>
              </a:r>
              <a:r>
                <a:rPr lang="zh-CN" altLang="en-US" dirty="0">
                  <a:latin typeface="微软雅黑" panose="020B0503020204020204" pitchFamily="34" charset="-122"/>
                  <a:cs typeface="+mn-ea"/>
                  <a:sym typeface="+mn-lt"/>
                </a:rPr>
                <a:t>可信执行环境</a:t>
              </a:r>
              <a:r>
                <a:rPr lang="zh-CN" altLang="en-US" sz="4000" b="1" dirty="0">
                  <a:latin typeface="微软雅黑" panose="020B0503020204020204" pitchFamily="34" charset="-122"/>
                  <a:cs typeface="+mn-ea"/>
                  <a:sym typeface="+mn-lt"/>
                </a:rPr>
                <a:t>的密钥安全方案</a:t>
              </a:r>
              <a:endParaRPr lang="zh-CN" altLang="en-US" sz="4000" b="1" dirty="0">
                <a:latin typeface="微软雅黑" panose="020B0503020204020204" pitchFamily="34" charset="-122"/>
                <a:cs typeface="+mn-ea"/>
                <a:sym typeface="+mn-lt"/>
              </a:endParaRP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endParaRPr lang="zh-CN" altLang="en-US" sz="6000" b="1" dirty="0">
              <a:solidFill>
                <a:schemeClr val="bg1"/>
              </a:solidFill>
            </a:endParaRP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custDataLst>
              <p:tags r:id="rId1"/>
            </p:custDataLst>
          </p:nvPr>
        </p:nvGrpSpPr>
        <p:grpSpPr>
          <a:xfrm>
            <a:off x="4973434" y="1408668"/>
            <a:ext cx="5355846" cy="1098506"/>
            <a:chOff x="5337036" y="1031947"/>
            <a:chExt cx="5355846" cy="1098506"/>
          </a:xfrm>
        </p:grpSpPr>
        <p:sp>
          <p:nvSpPr>
            <p:cNvPr id="46" name="文本框 45"/>
            <p:cNvSpPr txBox="1"/>
            <p:nvPr>
              <p:custDataLst>
                <p:tags r:id="rId2"/>
              </p:custDataLst>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4308872" cy="797491"/>
              <a:chOff x="6384011" y="1247332"/>
              <a:chExt cx="4308872" cy="790542"/>
            </a:xfrm>
          </p:grpSpPr>
          <p:sp>
            <p:nvSpPr>
              <p:cNvPr id="48" name="文本框 47"/>
              <p:cNvSpPr txBox="1"/>
              <p:nvPr>
                <p:custDataLst>
                  <p:tags r:id="rId3"/>
                </p:custDataLst>
              </p:nvPr>
            </p:nvSpPr>
            <p:spPr>
              <a:xfrm>
                <a:off x="6384011" y="1247332"/>
                <a:ext cx="4308872"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基于寄存器的密钥安全方案</a:t>
                </a:r>
                <a:endParaRPr lang="zh-CN" altLang="en-US" sz="2800" b="1" dirty="0">
                  <a:latin typeface="微软雅黑" panose="020B0503020204020204" pitchFamily="34" charset="-122"/>
                  <a:cs typeface="+mn-ea"/>
                  <a:sym typeface="+mn-lt"/>
                </a:endParaRPr>
              </a:p>
            </p:txBody>
          </p:sp>
          <p:sp>
            <p:nvSpPr>
              <p:cNvPr id="49" name="文本框 48"/>
              <p:cNvSpPr txBox="1"/>
              <p:nvPr>
                <p:custDataLst>
                  <p:tags r:id="rId4"/>
                </p:custDataLst>
              </p:nvPr>
            </p:nvSpPr>
            <p:spPr>
              <a:xfrm>
                <a:off x="6384142" y="1773078"/>
                <a:ext cx="3550652"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Register-based key security scheme</a:t>
                </a:r>
                <a:endParaRPr lang="zh-CN" altLang="en-US" sz="1600" dirty="0">
                  <a:solidFill>
                    <a:schemeClr val="bg2">
                      <a:lumMod val="75000"/>
                    </a:schemeClr>
                  </a:solidFill>
                  <a:cs typeface="+mn-ea"/>
                  <a:sym typeface="+mn-lt"/>
                </a:endParaRPr>
              </a:p>
            </p:txBody>
          </p:sp>
        </p:grpSp>
      </p:grpSp>
      <p:grpSp>
        <p:nvGrpSpPr>
          <p:cNvPr id="50" name="组合 49"/>
          <p:cNvGrpSpPr/>
          <p:nvPr>
            <p:custDataLst>
              <p:tags r:id="rId5"/>
            </p:custDataLst>
          </p:nvPr>
        </p:nvGrpSpPr>
        <p:grpSpPr>
          <a:xfrm>
            <a:off x="4973434" y="4439166"/>
            <a:ext cx="3559011" cy="1098506"/>
            <a:chOff x="5337036" y="1031947"/>
            <a:chExt cx="3559011" cy="1098506"/>
          </a:xfrm>
        </p:grpSpPr>
        <p:sp>
          <p:nvSpPr>
            <p:cNvPr id="51" name="文本框 50"/>
            <p:cNvSpPr txBox="1"/>
            <p:nvPr>
              <p:custDataLst>
                <p:tags r:id="rId6"/>
              </p:custDataLst>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grpSp>
          <p:nvGrpSpPr>
            <p:cNvPr id="52" name="组合 51"/>
            <p:cNvGrpSpPr/>
            <p:nvPr/>
          </p:nvGrpSpPr>
          <p:grpSpPr>
            <a:xfrm>
              <a:off x="6384010" y="1248904"/>
              <a:ext cx="2512037" cy="797491"/>
              <a:chOff x="6384011" y="1247332"/>
              <a:chExt cx="2512037" cy="790542"/>
            </a:xfrm>
          </p:grpSpPr>
          <p:sp>
            <p:nvSpPr>
              <p:cNvPr id="53" name="文本框 52"/>
              <p:cNvSpPr txBox="1"/>
              <p:nvPr>
                <p:custDataLst>
                  <p:tags r:id="rId7"/>
                </p:custDataLst>
              </p:nvPr>
            </p:nvSpPr>
            <p:spPr>
              <a:xfrm>
                <a:off x="6384011" y="1247332"/>
                <a:ext cx="1795363"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总结与作业</a:t>
                </a:r>
                <a:endParaRPr lang="zh-CN" altLang="en-US" sz="2800" b="1" dirty="0">
                  <a:latin typeface="微软雅黑" panose="020B0503020204020204" pitchFamily="34" charset="-122"/>
                  <a:cs typeface="+mn-ea"/>
                  <a:sym typeface="+mn-lt"/>
                </a:endParaRPr>
              </a:p>
            </p:txBody>
          </p:sp>
          <p:sp>
            <p:nvSpPr>
              <p:cNvPr id="54" name="文本框 53"/>
              <p:cNvSpPr txBox="1"/>
              <p:nvPr>
                <p:custDataLst>
                  <p:tags r:id="rId8"/>
                </p:custDataLst>
              </p:nvPr>
            </p:nvSpPr>
            <p:spPr>
              <a:xfrm>
                <a:off x="6384142" y="1773078"/>
                <a:ext cx="2511906"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Summary and Homework</a:t>
                </a:r>
                <a:endParaRPr lang="zh-CN" altLang="en-US" sz="1600" dirty="0">
                  <a:solidFill>
                    <a:schemeClr val="bg2">
                      <a:lumMod val="75000"/>
                    </a:schemeClr>
                  </a:solidFill>
                  <a:cs typeface="+mn-ea"/>
                  <a:sym typeface="+mn-lt"/>
                </a:endParaRPr>
              </a:p>
            </p:txBody>
          </p:sp>
        </p:grpSp>
      </p:grpSp>
      <p:grpSp>
        <p:nvGrpSpPr>
          <p:cNvPr id="55" name="组合 54"/>
          <p:cNvGrpSpPr/>
          <p:nvPr>
            <p:custDataLst>
              <p:tags r:id="rId9"/>
            </p:custDataLst>
          </p:nvPr>
        </p:nvGrpSpPr>
        <p:grpSpPr>
          <a:xfrm>
            <a:off x="4973434" y="2418834"/>
            <a:ext cx="5354243" cy="1098506"/>
            <a:chOff x="5337036" y="1031947"/>
            <a:chExt cx="5354243" cy="1098506"/>
          </a:xfrm>
        </p:grpSpPr>
        <p:sp>
          <p:nvSpPr>
            <p:cNvPr id="56" name="文本框 55"/>
            <p:cNvSpPr txBox="1"/>
            <p:nvPr>
              <p:custDataLst>
                <p:tags r:id="rId10"/>
              </p:custDataLst>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4307269" cy="797491"/>
              <a:chOff x="6384011" y="1247332"/>
              <a:chExt cx="4307269" cy="790542"/>
            </a:xfrm>
          </p:grpSpPr>
          <p:sp>
            <p:nvSpPr>
              <p:cNvPr id="58" name="文本框 57"/>
              <p:cNvSpPr txBox="1"/>
              <p:nvPr>
                <p:custDataLst>
                  <p:tags r:id="rId11"/>
                </p:custDataLst>
              </p:nvPr>
            </p:nvSpPr>
            <p:spPr>
              <a:xfrm>
                <a:off x="6384011" y="1247332"/>
                <a:ext cx="4307269"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基于</a:t>
                </a:r>
                <a:r>
                  <a:rPr lang="en-US" altLang="zh-CN" sz="2800" b="1" dirty="0">
                    <a:latin typeface="微软雅黑" panose="020B0503020204020204" pitchFamily="34" charset="-122"/>
                    <a:cs typeface="+mn-ea"/>
                    <a:sym typeface="+mn-lt"/>
                  </a:rPr>
                  <a:t>Cache</a:t>
                </a:r>
                <a:r>
                  <a:rPr lang="zh-CN" altLang="en-US" sz="2800" b="1" dirty="0">
                    <a:latin typeface="微软雅黑" panose="020B0503020204020204" pitchFamily="34" charset="-122"/>
                    <a:cs typeface="+mn-ea"/>
                    <a:sym typeface="+mn-lt"/>
                  </a:rPr>
                  <a:t>的密钥安全方案</a:t>
                </a:r>
                <a:endParaRPr lang="zh-CN" altLang="en-US" sz="2800" b="1" dirty="0">
                  <a:latin typeface="微软雅黑" panose="020B0503020204020204" pitchFamily="34" charset="-122"/>
                  <a:cs typeface="+mn-ea"/>
                  <a:sym typeface="+mn-lt"/>
                </a:endParaRPr>
              </a:p>
            </p:txBody>
          </p:sp>
          <p:sp>
            <p:nvSpPr>
              <p:cNvPr id="59" name="文本框 58"/>
              <p:cNvSpPr txBox="1"/>
              <p:nvPr>
                <p:custDataLst>
                  <p:tags r:id="rId12"/>
                </p:custDataLst>
              </p:nvPr>
            </p:nvSpPr>
            <p:spPr>
              <a:xfrm>
                <a:off x="6384142" y="1773078"/>
                <a:ext cx="3465692"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Cache-based key security scheme</a:t>
                </a:r>
                <a:endParaRPr lang="zh-CN" altLang="en-US" sz="1600" dirty="0">
                  <a:solidFill>
                    <a:schemeClr val="bg2">
                      <a:lumMod val="75000"/>
                    </a:schemeClr>
                  </a:solidFill>
                  <a:cs typeface="+mn-ea"/>
                  <a:sym typeface="+mn-lt"/>
                </a:endParaRPr>
              </a:p>
            </p:txBody>
          </p:sp>
        </p:grpSp>
      </p:grpSp>
      <p:grpSp>
        <p:nvGrpSpPr>
          <p:cNvPr id="60" name="组合 59"/>
          <p:cNvGrpSpPr/>
          <p:nvPr>
            <p:custDataLst>
              <p:tags r:id="rId13"/>
            </p:custDataLst>
          </p:nvPr>
        </p:nvGrpSpPr>
        <p:grpSpPr>
          <a:xfrm>
            <a:off x="4973434" y="3429000"/>
            <a:ext cx="6433064" cy="1098506"/>
            <a:chOff x="5337036" y="1031947"/>
            <a:chExt cx="6433064" cy="1098506"/>
          </a:xfrm>
        </p:grpSpPr>
        <p:sp>
          <p:nvSpPr>
            <p:cNvPr id="61" name="文本框 60"/>
            <p:cNvSpPr txBox="1"/>
            <p:nvPr>
              <p:custDataLst>
                <p:tags r:id="rId14"/>
              </p:custDataLst>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5386090" cy="797491"/>
              <a:chOff x="6384011" y="1247332"/>
              <a:chExt cx="5386090" cy="790542"/>
            </a:xfrm>
          </p:grpSpPr>
          <p:sp>
            <p:nvSpPr>
              <p:cNvPr id="63" name="文本框 62"/>
              <p:cNvSpPr txBox="1"/>
              <p:nvPr>
                <p:custDataLst>
                  <p:tags r:id="rId15"/>
                </p:custDataLst>
              </p:nvPr>
            </p:nvSpPr>
            <p:spPr>
              <a:xfrm>
                <a:off x="6384011" y="1247332"/>
                <a:ext cx="5386090" cy="469147"/>
              </a:xfrm>
              <a:prstGeom prst="rect">
                <a:avLst/>
              </a:prstGeom>
              <a:noFill/>
            </p:spPr>
            <p:txBody>
              <a:bodyPr wrap="none" lIns="0" tIns="0" rIns="0" bIns="0" rtlCol="0">
                <a:spAutoFit/>
              </a:bodyPr>
              <a:lstStyle/>
              <a:p>
                <a:pPr>
                  <a:lnSpc>
                    <a:spcPct val="120000"/>
                  </a:lnSpc>
                </a:pPr>
                <a:r>
                  <a:rPr lang="zh-CN" altLang="en-US" sz="2800" b="1" dirty="0">
                    <a:latin typeface="微软雅黑" panose="020B0503020204020204" pitchFamily="34" charset="-122"/>
                    <a:cs typeface="+mn-ea"/>
                    <a:sym typeface="+mn-lt"/>
                  </a:rPr>
                  <a:t>基于可信执行环境的密钥安全方案</a:t>
                </a:r>
                <a:endParaRPr lang="zh-CN" altLang="en-US" sz="2800" b="1" dirty="0">
                  <a:latin typeface="微软雅黑" panose="020B0503020204020204" pitchFamily="34" charset="-122"/>
                  <a:cs typeface="+mn-ea"/>
                  <a:sym typeface="+mn-lt"/>
                </a:endParaRPr>
              </a:p>
            </p:txBody>
          </p:sp>
          <p:sp>
            <p:nvSpPr>
              <p:cNvPr id="64" name="文本框 63"/>
              <p:cNvSpPr txBox="1"/>
              <p:nvPr>
                <p:custDataLst>
                  <p:tags r:id="rId16"/>
                </p:custDataLst>
              </p:nvPr>
            </p:nvSpPr>
            <p:spPr>
              <a:xfrm>
                <a:off x="6384142" y="1773078"/>
                <a:ext cx="3077766"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TEE-based key security scheme</a:t>
                </a:r>
                <a:endParaRPr lang="zh-CN" altLang="en-US" sz="1600" dirty="0">
                  <a:solidFill>
                    <a:schemeClr val="bg2">
                      <a:lumMod val="75000"/>
                    </a:schemeClr>
                  </a:solidFill>
                  <a:cs typeface="+mn-ea"/>
                  <a:sym typeface="+mn-lt"/>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可信执行环境</a:t>
            </a:r>
            <a:endParaRPr lang="zh-CN" altLang="en-US" dirty="0"/>
          </a:p>
        </p:txBody>
      </p:sp>
      <p:sp>
        <p:nvSpPr>
          <p:cNvPr id="10" name="ïṣḷiďê"/>
          <p:cNvSpPr txBox="1"/>
          <p:nvPr/>
        </p:nvSpPr>
        <p:spPr>
          <a:xfrm>
            <a:off x="435090" y="1409693"/>
            <a:ext cx="11100051" cy="815696"/>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ü"/>
            </a:pPr>
            <a:r>
              <a:rPr lang="zh-CN" altLang="en-US" dirty="0"/>
              <a:t>可信执行环境 </a:t>
            </a:r>
            <a:r>
              <a:rPr lang="en-US" altLang="zh-CN" dirty="0"/>
              <a:t>(Trusted Execution Environment, TEE) </a:t>
            </a:r>
            <a:r>
              <a:rPr lang="zh-CN" altLang="en-US" dirty="0"/>
              <a:t>是主处理器上的</a:t>
            </a:r>
            <a:r>
              <a:rPr lang="zh-CN" altLang="en-US" dirty="0">
                <a:solidFill>
                  <a:schemeClr val="accent4">
                    <a:lumMod val="60000"/>
                    <a:lumOff val="40000"/>
                  </a:schemeClr>
                </a:solidFill>
              </a:rPr>
              <a:t>专用区域</a:t>
            </a:r>
            <a:r>
              <a:rPr lang="zh-CN" altLang="en-US" dirty="0"/>
              <a:t>，它对加载到该环境内部的代码和数据实施</a:t>
            </a:r>
            <a:r>
              <a:rPr lang="zh-CN" altLang="en-US" dirty="0">
                <a:solidFill>
                  <a:schemeClr val="accent4">
                    <a:lumMod val="60000"/>
                    <a:lumOff val="40000"/>
                  </a:schemeClr>
                </a:solidFill>
              </a:rPr>
              <a:t>额外的安全保护</a:t>
            </a:r>
            <a:r>
              <a:rPr lang="zh-CN" altLang="en-US" dirty="0"/>
              <a:t>，可与</a:t>
            </a:r>
            <a:r>
              <a:rPr lang="zh-CN" altLang="en-US" dirty="0">
                <a:solidFill>
                  <a:schemeClr val="accent4">
                    <a:lumMod val="60000"/>
                    <a:lumOff val="40000"/>
                  </a:schemeClr>
                </a:solidFill>
              </a:rPr>
              <a:t>操作系统并行</a:t>
            </a:r>
            <a:r>
              <a:rPr lang="zh-CN" altLang="en-US" dirty="0"/>
              <a:t>运行</a:t>
            </a:r>
            <a:endParaRPr lang="en-US" altLang="zh-CN" dirty="0"/>
          </a:p>
        </p:txBody>
      </p:sp>
      <p:grpSp>
        <p:nvGrpSpPr>
          <p:cNvPr id="3" name="组合 2"/>
          <p:cNvGrpSpPr/>
          <p:nvPr/>
        </p:nvGrpSpPr>
        <p:grpSpPr>
          <a:xfrm>
            <a:off x="565416" y="920073"/>
            <a:ext cx="2054442" cy="526076"/>
            <a:chOff x="198158" y="894926"/>
            <a:chExt cx="2039947" cy="446763"/>
          </a:xfrm>
        </p:grpSpPr>
        <p:sp>
          <p:nvSpPr>
            <p:cNvPr id="15" name="îṣlîḍe">
              <a:hlinkClick r:id="" action="ppaction://noaction"/>
            </p:cNvPr>
            <p:cNvSpPr/>
            <p:nvPr/>
          </p:nvSpPr>
          <p:spPr>
            <a:xfrm>
              <a:off x="626020" y="894926"/>
              <a:ext cx="1612085" cy="446763"/>
            </a:xfrm>
            <a:prstGeom prst="rect">
              <a:avLst/>
            </a:prstGeom>
          </p:spPr>
          <p:txBody>
            <a:bodyPr wrap="square" anchor="ctr" anchorCtr="0">
              <a:normAutofit/>
            </a:bodyPr>
            <a:lstStyle/>
            <a:p>
              <a:pPr lvl="0"/>
              <a:r>
                <a:rPr lang="zh-CN" altLang="en-US" sz="2000" b="1" spc="100" dirty="0">
                  <a:solidFill>
                    <a:schemeClr val="accent4"/>
                  </a:solidFill>
                </a:rPr>
                <a:t>概念</a:t>
              </a:r>
              <a:endParaRPr lang="zh-CN" altLang="en-US" sz="2000" b="1" dirty="0">
                <a:solidFill>
                  <a:schemeClr val="accent4"/>
                </a:solidFill>
              </a:endParaRPr>
            </a:p>
          </p:txBody>
        </p:sp>
        <p:grpSp>
          <p:nvGrpSpPr>
            <p:cNvPr id="20" name="组合 19"/>
            <p:cNvGrpSpPr>
              <a:grpSpLocks noChangeAspect="1"/>
            </p:cNvGrpSpPr>
            <p:nvPr/>
          </p:nvGrpSpPr>
          <p:grpSpPr>
            <a:xfrm>
              <a:off x="198158" y="951360"/>
              <a:ext cx="427861" cy="317445"/>
              <a:chOff x="18906789" y="5501248"/>
              <a:chExt cx="523125" cy="388125"/>
            </a:xfrm>
            <a:solidFill>
              <a:schemeClr val="accent4"/>
            </a:solidFill>
          </p:grpSpPr>
          <p:sp>
            <p:nvSpPr>
              <p:cNvPr id="21" name="任意多边形: 形状 20"/>
              <p:cNvSpPr/>
              <p:nvPr/>
            </p:nvSpPr>
            <p:spPr>
              <a:xfrm>
                <a:off x="18906789" y="5501248"/>
                <a:ext cx="523125" cy="388125"/>
              </a:xfrm>
              <a:custGeom>
                <a:avLst/>
                <a:gdLst>
                  <a:gd name="connsiteX0" fmla="*/ 533621 w 523125"/>
                  <a:gd name="connsiteY0" fmla="*/ 25667 h 388125"/>
                  <a:gd name="connsiteX1" fmla="*/ 507954 w 523125"/>
                  <a:gd name="connsiteY1" fmla="*/ 0 h 388125"/>
                  <a:gd name="connsiteX2" fmla="*/ 25667 w 523125"/>
                  <a:gd name="connsiteY2" fmla="*/ 0 h 388125"/>
                  <a:gd name="connsiteX3" fmla="*/ 0 w 523125"/>
                  <a:gd name="connsiteY3" fmla="*/ 25667 h 388125"/>
                  <a:gd name="connsiteX4" fmla="*/ 0 w 523125"/>
                  <a:gd name="connsiteY4" fmla="*/ 368162 h 388125"/>
                  <a:gd name="connsiteX5" fmla="*/ 25667 w 523125"/>
                  <a:gd name="connsiteY5" fmla="*/ 393829 h 388125"/>
                  <a:gd name="connsiteX6" fmla="*/ 507954 w 523125"/>
                  <a:gd name="connsiteY6" fmla="*/ 393829 h 388125"/>
                  <a:gd name="connsiteX7" fmla="*/ 533621 w 523125"/>
                  <a:gd name="connsiteY7" fmla="*/ 368162 h 388125"/>
                  <a:gd name="connsiteX8" fmla="*/ 533621 w 523125"/>
                  <a:gd name="connsiteY8" fmla="*/ 25667 h 388125"/>
                  <a:gd name="connsiteX9" fmla="*/ 533621 w 523125"/>
                  <a:gd name="connsiteY9" fmla="*/ 25667 h 388125"/>
                  <a:gd name="connsiteX10" fmla="*/ 481933 w 523125"/>
                  <a:gd name="connsiteY10" fmla="*/ 342158 h 388125"/>
                  <a:gd name="connsiteX11" fmla="*/ 51671 w 523125"/>
                  <a:gd name="connsiteY11" fmla="*/ 342158 h 388125"/>
                  <a:gd name="connsiteX12" fmla="*/ 51671 w 523125"/>
                  <a:gd name="connsiteY12" fmla="*/ 50811 h 388125"/>
                  <a:gd name="connsiteX13" fmla="*/ 481933 w 523125"/>
                  <a:gd name="connsiteY13" fmla="*/ 50811 h 388125"/>
                  <a:gd name="connsiteX14" fmla="*/ 481933 w 523125"/>
                  <a:gd name="connsiteY14" fmla="*/ 342158 h 3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3125" h="388125">
                    <a:moveTo>
                      <a:pt x="533621" y="25667"/>
                    </a:moveTo>
                    <a:cubicBezTo>
                      <a:pt x="533621" y="11492"/>
                      <a:pt x="522113" y="0"/>
                      <a:pt x="507954" y="0"/>
                    </a:cubicBezTo>
                    <a:lnTo>
                      <a:pt x="25667" y="0"/>
                    </a:lnTo>
                    <a:cubicBezTo>
                      <a:pt x="11492" y="0"/>
                      <a:pt x="0" y="11492"/>
                      <a:pt x="0" y="25667"/>
                    </a:cubicBezTo>
                    <a:lnTo>
                      <a:pt x="0" y="368162"/>
                    </a:lnTo>
                    <a:cubicBezTo>
                      <a:pt x="0" y="382354"/>
                      <a:pt x="11492" y="393829"/>
                      <a:pt x="25667" y="393829"/>
                    </a:cubicBezTo>
                    <a:lnTo>
                      <a:pt x="507954" y="393829"/>
                    </a:lnTo>
                    <a:cubicBezTo>
                      <a:pt x="522129" y="393829"/>
                      <a:pt x="533621" y="382337"/>
                      <a:pt x="533621" y="368162"/>
                    </a:cubicBezTo>
                    <a:lnTo>
                      <a:pt x="533621" y="25667"/>
                    </a:lnTo>
                    <a:lnTo>
                      <a:pt x="533621" y="25667"/>
                    </a:lnTo>
                    <a:close/>
                    <a:moveTo>
                      <a:pt x="481933" y="342158"/>
                    </a:moveTo>
                    <a:lnTo>
                      <a:pt x="51671" y="342158"/>
                    </a:lnTo>
                    <a:lnTo>
                      <a:pt x="51671" y="50811"/>
                    </a:lnTo>
                    <a:lnTo>
                      <a:pt x="481933" y="50811"/>
                    </a:lnTo>
                    <a:lnTo>
                      <a:pt x="481933" y="34215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p:cNvSpPr/>
              <p:nvPr/>
            </p:nvSpPr>
            <p:spPr>
              <a:xfrm>
                <a:off x="18978812" y="5599494"/>
                <a:ext cx="388125" cy="219375"/>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p:cNvSpPr/>
              <p:nvPr/>
            </p:nvSpPr>
            <p:spPr>
              <a:xfrm>
                <a:off x="19239936" y="5572444"/>
                <a:ext cx="118125" cy="118125"/>
              </a:xfrm>
              <a:custGeom>
                <a:avLst/>
                <a:gdLst>
                  <a:gd name="connsiteX0" fmla="*/ 125280 w 118125"/>
                  <a:gd name="connsiteY0" fmla="*/ 62640 h 118125"/>
                  <a:gd name="connsiteX1" fmla="*/ 62640 w 118125"/>
                  <a:gd name="connsiteY1" fmla="*/ 125280 h 118125"/>
                  <a:gd name="connsiteX2" fmla="*/ 0 w 118125"/>
                  <a:gd name="connsiteY2" fmla="*/ 62640 h 118125"/>
                  <a:gd name="connsiteX3" fmla="*/ 62640 w 118125"/>
                  <a:gd name="connsiteY3" fmla="*/ 0 h 118125"/>
                  <a:gd name="connsiteX4" fmla="*/ 125280 w 118125"/>
                  <a:gd name="connsiteY4" fmla="*/ 62640 h 11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5" h="118125">
                    <a:moveTo>
                      <a:pt x="125280" y="62640"/>
                    </a:moveTo>
                    <a:cubicBezTo>
                      <a:pt x="125280" y="97235"/>
                      <a:pt x="97235" y="125280"/>
                      <a:pt x="62640" y="125280"/>
                    </a:cubicBezTo>
                    <a:cubicBezTo>
                      <a:pt x="28045" y="125280"/>
                      <a:pt x="0" y="97235"/>
                      <a:pt x="0" y="62640"/>
                    </a:cubicBezTo>
                    <a:cubicBezTo>
                      <a:pt x="0" y="28045"/>
                      <a:pt x="28045" y="0"/>
                      <a:pt x="62640" y="0"/>
                    </a:cubicBezTo>
                    <a:cubicBezTo>
                      <a:pt x="97235" y="0"/>
                      <a:pt x="125280" y="28045"/>
                      <a:pt x="125280" y="6264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
        <p:nvSpPr>
          <p:cNvPr id="24" name="ïṣḷiďê"/>
          <p:cNvSpPr txBox="1"/>
          <p:nvPr/>
        </p:nvSpPr>
        <p:spPr>
          <a:xfrm>
            <a:off x="435090" y="2274756"/>
            <a:ext cx="11100051" cy="815696"/>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ü"/>
            </a:pPr>
            <a:r>
              <a:rPr lang="zh-CN" altLang="en-US" dirty="0"/>
              <a:t>软硬件结合方式实现：</a:t>
            </a:r>
            <a:r>
              <a:rPr lang="zh-CN" altLang="en-US" dirty="0">
                <a:solidFill>
                  <a:schemeClr val="accent4">
                    <a:lumMod val="60000"/>
                    <a:lumOff val="40000"/>
                  </a:schemeClr>
                </a:solidFill>
              </a:rPr>
              <a:t>硬件隔离</a:t>
            </a:r>
            <a:r>
              <a:rPr lang="zh-CN" altLang="en-US" dirty="0"/>
              <a:t>保证富操作系统 </a:t>
            </a:r>
            <a:r>
              <a:rPr lang="en-US" altLang="zh-CN" dirty="0"/>
              <a:t>(rich OS) </a:t>
            </a:r>
            <a:r>
              <a:rPr lang="zh-CN" altLang="en-US" dirty="0"/>
              <a:t>上的用户应用程序不能访问那些只有 </a:t>
            </a:r>
            <a:r>
              <a:rPr lang="en-US" altLang="zh-CN" dirty="0"/>
              <a:t>TEE </a:t>
            </a:r>
            <a:r>
              <a:rPr lang="zh-CN" altLang="en-US" dirty="0"/>
              <a:t>内部可信应用才能访问的外设和内存等资源；</a:t>
            </a:r>
            <a:r>
              <a:rPr lang="zh-CN" altLang="en-US" dirty="0">
                <a:solidFill>
                  <a:schemeClr val="accent4">
                    <a:lumMod val="60000"/>
                    <a:lumOff val="40000"/>
                  </a:schemeClr>
                </a:solidFill>
              </a:rPr>
              <a:t>软件隔离</a:t>
            </a:r>
            <a:r>
              <a:rPr lang="zh-CN" altLang="en-US" dirty="0"/>
              <a:t>保证了 </a:t>
            </a:r>
            <a:r>
              <a:rPr lang="en-US" altLang="zh-CN" dirty="0"/>
              <a:t>TEE </a:t>
            </a:r>
            <a:r>
              <a:rPr lang="zh-CN" altLang="en-US" dirty="0"/>
              <a:t>内部可信应用之间不能互相进行非授权访问</a:t>
            </a:r>
            <a:endParaRPr lang="en-US" altLang="zh-CN" dirty="0"/>
          </a:p>
          <a:p>
            <a:pPr marL="285750" indent="-285750">
              <a:lnSpc>
                <a:spcPct val="130000"/>
              </a:lnSpc>
              <a:buFont typeface="Wingdings" panose="05000000000000000000" pitchFamily="2" charset="2"/>
              <a:buChar char="ü"/>
            </a:pPr>
            <a:endParaRPr lang="en-US" altLang="zh-CN" dirty="0"/>
          </a:p>
        </p:txBody>
      </p:sp>
      <p:grpSp>
        <p:nvGrpSpPr>
          <p:cNvPr id="4" name="组合 3"/>
          <p:cNvGrpSpPr/>
          <p:nvPr/>
        </p:nvGrpSpPr>
        <p:grpSpPr>
          <a:xfrm>
            <a:off x="732435" y="3159501"/>
            <a:ext cx="3002633" cy="3171006"/>
            <a:chOff x="732435" y="3159501"/>
            <a:chExt cx="3002633" cy="3171006"/>
          </a:xfrm>
        </p:grpSpPr>
        <p:grpSp>
          <p:nvGrpSpPr>
            <p:cNvPr id="16" name="组合 15"/>
            <p:cNvGrpSpPr/>
            <p:nvPr/>
          </p:nvGrpSpPr>
          <p:grpSpPr>
            <a:xfrm>
              <a:off x="732435" y="3159501"/>
              <a:ext cx="3002626" cy="2937788"/>
              <a:chOff x="649070" y="2871658"/>
              <a:chExt cx="3002626" cy="2937788"/>
            </a:xfrm>
          </p:grpSpPr>
          <p:sp>
            <p:nvSpPr>
              <p:cNvPr id="26" name="ïṥḻíďé"/>
              <p:cNvSpPr txBox="1"/>
              <p:nvPr/>
            </p:nvSpPr>
            <p:spPr>
              <a:xfrm>
                <a:off x="649070" y="3279856"/>
                <a:ext cx="3002626" cy="1264203"/>
              </a:xfrm>
              <a:prstGeom prst="rect">
                <a:avLst/>
              </a:prstGeom>
              <a:noFill/>
              <a:ln>
                <a:noFill/>
              </a:ln>
            </p:spPr>
            <p:txBody>
              <a:bodyPr wrap="square" lIns="91440" tIns="45720" rIns="0" bIns="45720" anchor="t" anchorCtr="0">
                <a:noAutofit/>
              </a:bodyPr>
              <a:lstStyle/>
              <a:p>
                <a:pPr>
                  <a:lnSpc>
                    <a:spcPct val="150000"/>
                  </a:lnSpc>
                </a:pPr>
                <a:r>
                  <a:rPr lang="zh-CN" altLang="en-US" sz="1600" spc="100" dirty="0">
                    <a:solidFill>
                      <a:schemeClr val="accent4">
                        <a:lumMod val="60000"/>
                        <a:lumOff val="40000"/>
                      </a:schemeClr>
                    </a:solidFill>
                  </a:rPr>
                  <a:t>两个虚拟核心，</a:t>
                </a:r>
                <a:r>
                  <a:rPr lang="zh-CN" altLang="en-US" sz="1600" spc="100" dirty="0"/>
                  <a:t>其中</a:t>
                </a:r>
                <a:r>
                  <a:rPr lang="zh-CN" altLang="en-US" sz="1600" spc="100" dirty="0">
                    <a:solidFill>
                      <a:schemeClr val="accent4">
                        <a:lumMod val="60000"/>
                        <a:lumOff val="40000"/>
                      </a:schemeClr>
                    </a:solidFill>
                  </a:rPr>
                  <a:t>一个为安全环境</a:t>
                </a:r>
                <a:r>
                  <a:rPr lang="zh-CN" altLang="en-US" sz="1600" spc="100" dirty="0"/>
                  <a:t>，实现了与非安全环境之间的硬件和软件资源隔离</a:t>
                </a:r>
                <a:endParaRPr lang="zh-CN" altLang="en-US" sz="1600" spc="100" dirty="0"/>
              </a:p>
            </p:txBody>
          </p:sp>
          <p:sp>
            <p:nvSpPr>
              <p:cNvPr id="27" name="ïṡḷiḑé">
                <a:hlinkClick r:id="rId1" action="ppaction://hlinksldjump"/>
              </p:cNvPr>
              <p:cNvSpPr/>
              <p:nvPr/>
            </p:nvSpPr>
            <p:spPr>
              <a:xfrm>
                <a:off x="649070" y="2871658"/>
                <a:ext cx="3002626" cy="446763"/>
              </a:xfrm>
              <a:prstGeom prst="rect">
                <a:avLst/>
              </a:prstGeom>
            </p:spPr>
            <p:txBody>
              <a:bodyPr wrap="square" anchor="ctr" anchorCtr="0">
                <a:normAutofit/>
              </a:bodyPr>
              <a:lstStyle/>
              <a:p>
                <a:pPr lvl="0"/>
                <a:r>
                  <a:rPr lang="en-US" altLang="zh-CN" sz="2000" b="1" dirty="0">
                    <a:solidFill>
                      <a:schemeClr val="accent4"/>
                    </a:solidFill>
                  </a:rPr>
                  <a:t>ARM </a:t>
                </a:r>
                <a:r>
                  <a:rPr lang="en-US" altLang="zh-CN" sz="2000" b="1" dirty="0" err="1">
                    <a:solidFill>
                      <a:schemeClr val="accent4"/>
                    </a:solidFill>
                  </a:rPr>
                  <a:t>TrustZone</a:t>
                </a:r>
                <a:endParaRPr lang="en-US" altLang="zh-CN" sz="2000" b="1" dirty="0">
                  <a:solidFill>
                    <a:schemeClr val="accent4"/>
                  </a:solidFill>
                </a:endParaRPr>
              </a:p>
            </p:txBody>
          </p:sp>
          <p:cxnSp>
            <p:nvCxnSpPr>
              <p:cNvPr id="28" name="直接连接符 27"/>
              <p:cNvCxnSpPr/>
              <p:nvPr/>
            </p:nvCxnSpPr>
            <p:spPr>
              <a:xfrm>
                <a:off x="673100" y="2876435"/>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 t="9668" r="185" b="9296"/>
            <a:stretch>
              <a:fillRect/>
            </a:stretch>
          </p:blipFill>
          <p:spPr bwMode="auto">
            <a:xfrm>
              <a:off x="756465" y="4819134"/>
              <a:ext cx="2978603" cy="15113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5" name="组合 4"/>
          <p:cNvGrpSpPr/>
          <p:nvPr/>
        </p:nvGrpSpPr>
        <p:grpSpPr>
          <a:xfrm>
            <a:off x="4570621" y="3159501"/>
            <a:ext cx="3026672" cy="3164030"/>
            <a:chOff x="4570621" y="3159501"/>
            <a:chExt cx="3026672" cy="3164030"/>
          </a:xfrm>
        </p:grpSpPr>
        <p:grpSp>
          <p:nvGrpSpPr>
            <p:cNvPr id="30" name="组合 29"/>
            <p:cNvGrpSpPr/>
            <p:nvPr/>
          </p:nvGrpSpPr>
          <p:grpSpPr>
            <a:xfrm>
              <a:off x="4570621" y="3159501"/>
              <a:ext cx="3026672" cy="2933011"/>
              <a:chOff x="4570621" y="3159501"/>
              <a:chExt cx="3026672" cy="2933011"/>
            </a:xfrm>
          </p:grpSpPr>
          <p:sp>
            <p:nvSpPr>
              <p:cNvPr id="32" name="ïṣḷiďê"/>
              <p:cNvSpPr txBox="1"/>
              <p:nvPr/>
            </p:nvSpPr>
            <p:spPr>
              <a:xfrm>
                <a:off x="4570621" y="3606264"/>
                <a:ext cx="3002634" cy="1264203"/>
              </a:xfrm>
              <a:prstGeom prst="rect">
                <a:avLst/>
              </a:prstGeom>
              <a:noFill/>
              <a:ln>
                <a:noFill/>
              </a:ln>
            </p:spPr>
            <p:txBody>
              <a:bodyPr wrap="square" lIns="91440" tIns="45720" rIns="0" bIns="45720" anchor="t" anchorCtr="0">
                <a:noAutofit/>
              </a:bodyPr>
              <a:lstStyle/>
              <a:p>
                <a:pPr>
                  <a:lnSpc>
                    <a:spcPct val="150000"/>
                  </a:lnSpc>
                </a:pPr>
                <a:r>
                  <a:rPr lang="zh-CN" altLang="en-US" sz="1600" spc="100" dirty="0"/>
                  <a:t>提供</a:t>
                </a:r>
                <a:r>
                  <a:rPr lang="zh-CN" altLang="en-US" sz="1600" spc="100" dirty="0">
                    <a:solidFill>
                      <a:schemeClr val="accent4">
                        <a:lumMod val="60000"/>
                        <a:lumOff val="40000"/>
                      </a:schemeClr>
                    </a:solidFill>
                  </a:rPr>
                  <a:t>可信的用户态空间</a:t>
                </a:r>
                <a:r>
                  <a:rPr lang="zh-CN" altLang="en-US" sz="1600" spc="100" dirty="0"/>
                  <a:t>，以保障用户关键代码和数据的机密性和完整性</a:t>
                </a:r>
                <a:endParaRPr lang="zh-CN" altLang="en-US" sz="1600" spc="100" dirty="0"/>
              </a:p>
            </p:txBody>
          </p:sp>
          <p:sp>
            <p:nvSpPr>
              <p:cNvPr id="33" name="îṣlîḍe">
                <a:hlinkClick r:id="rId3" action="ppaction://hlinksldjump"/>
              </p:cNvPr>
              <p:cNvSpPr/>
              <p:nvPr/>
            </p:nvSpPr>
            <p:spPr>
              <a:xfrm>
                <a:off x="4594664" y="3217419"/>
                <a:ext cx="3002629" cy="446763"/>
              </a:xfrm>
              <a:prstGeom prst="rect">
                <a:avLst/>
              </a:prstGeom>
            </p:spPr>
            <p:txBody>
              <a:bodyPr wrap="square" anchor="ctr" anchorCtr="0">
                <a:normAutofit/>
              </a:bodyPr>
              <a:lstStyle/>
              <a:p>
                <a:r>
                  <a:rPr lang="en-US" altLang="zh-CN" sz="2000" b="1" dirty="0">
                    <a:solidFill>
                      <a:schemeClr val="accent4"/>
                    </a:solidFill>
                  </a:rPr>
                  <a:t>Intel SGX</a:t>
                </a:r>
                <a:endParaRPr lang="zh-CN" altLang="en-US" sz="2000" b="1" dirty="0">
                  <a:solidFill>
                    <a:schemeClr val="accent4"/>
                  </a:solidFill>
                </a:endParaRPr>
              </a:p>
            </p:txBody>
          </p:sp>
          <p:cxnSp>
            <p:nvCxnSpPr>
              <p:cNvPr id="34" name="直接连接符 33"/>
              <p:cNvCxnSpPr/>
              <p:nvPr/>
            </p:nvCxnSpPr>
            <p:spPr>
              <a:xfrm>
                <a:off x="4594664" y="3159501"/>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AutoShape 6" descr="能量分析- 维基百科，自由的百科全书"/>
              <p:cNvSpPr>
                <a:spLocks noChangeAspect="1" noChangeArrowheads="1"/>
              </p:cNvSpPr>
              <p:nvPr/>
            </p:nvSpPr>
            <p:spPr bwMode="auto">
              <a:xfrm>
                <a:off x="5943600" y="34152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63" t="4003" r="263" b="5697"/>
            <a:stretch>
              <a:fillRect/>
            </a:stretch>
          </p:blipFill>
          <p:spPr bwMode="auto">
            <a:xfrm>
              <a:off x="4584158" y="4831902"/>
              <a:ext cx="2989108" cy="14916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8516257" y="3159500"/>
            <a:ext cx="3018895" cy="3164031"/>
            <a:chOff x="8516257" y="3159500"/>
            <a:chExt cx="3018895" cy="3164031"/>
          </a:xfrm>
        </p:grpSpPr>
        <p:grpSp>
          <p:nvGrpSpPr>
            <p:cNvPr id="37" name="组合 36"/>
            <p:cNvGrpSpPr/>
            <p:nvPr/>
          </p:nvGrpSpPr>
          <p:grpSpPr>
            <a:xfrm>
              <a:off x="8516257" y="3159500"/>
              <a:ext cx="3002635" cy="2933011"/>
              <a:chOff x="8516257" y="3159500"/>
              <a:chExt cx="3002635" cy="2933011"/>
            </a:xfrm>
          </p:grpSpPr>
          <p:sp>
            <p:nvSpPr>
              <p:cNvPr id="38" name="îśḷídè"/>
              <p:cNvSpPr txBox="1"/>
              <p:nvPr/>
            </p:nvSpPr>
            <p:spPr>
              <a:xfrm>
                <a:off x="8516257" y="3606199"/>
                <a:ext cx="3002635" cy="1264203"/>
              </a:xfrm>
              <a:prstGeom prst="rect">
                <a:avLst/>
              </a:prstGeom>
              <a:noFill/>
              <a:ln>
                <a:noFill/>
              </a:ln>
            </p:spPr>
            <p:txBody>
              <a:bodyPr wrap="square" lIns="91440" tIns="45720" rIns="0" bIns="45720" anchor="t" anchorCtr="0">
                <a:noAutofit/>
              </a:bodyPr>
              <a:lstStyle/>
              <a:p>
                <a:pPr>
                  <a:lnSpc>
                    <a:spcPct val="150000"/>
                  </a:lnSpc>
                </a:pPr>
                <a:r>
                  <a:rPr lang="zh-CN" altLang="en-US" sz="1600" spc="100" dirty="0"/>
                  <a:t>结合</a:t>
                </a:r>
                <a:r>
                  <a:rPr lang="zh-CN" altLang="en-US" sz="1600" dirty="0"/>
                  <a:t>特定 </a:t>
                </a:r>
                <a:r>
                  <a:rPr lang="en-US" altLang="zh-CN" sz="1600" dirty="0"/>
                  <a:t>CPU</a:t>
                </a:r>
                <a:r>
                  <a:rPr lang="zh-CN" altLang="en-US" sz="1600" spc="100" dirty="0"/>
                  <a:t>、专用硬件和相关固件，</a:t>
                </a:r>
                <a:r>
                  <a:rPr lang="zh-CN" altLang="en-US" sz="1600" spc="100" dirty="0">
                    <a:solidFill>
                      <a:schemeClr val="accent4">
                        <a:lumMod val="60000"/>
                        <a:lumOff val="40000"/>
                      </a:schemeClr>
                    </a:solidFill>
                  </a:rPr>
                  <a:t>构建度量信任根</a:t>
                </a:r>
                <a:r>
                  <a:rPr lang="zh-CN" altLang="en-US" sz="1600" spc="100" dirty="0"/>
                  <a:t>，提供可信平台和操作系统</a:t>
                </a:r>
                <a:endParaRPr lang="zh-CN" altLang="en-US" sz="1600" spc="100" dirty="0"/>
              </a:p>
            </p:txBody>
          </p:sp>
          <p:sp>
            <p:nvSpPr>
              <p:cNvPr id="39" name="íšļîďé">
                <a:hlinkClick r:id="rId5" action="ppaction://hlinksldjump"/>
              </p:cNvPr>
              <p:cNvSpPr/>
              <p:nvPr/>
            </p:nvSpPr>
            <p:spPr>
              <a:xfrm>
                <a:off x="8516259" y="3220594"/>
                <a:ext cx="3002633" cy="446763"/>
              </a:xfrm>
              <a:prstGeom prst="rect">
                <a:avLst/>
              </a:prstGeom>
            </p:spPr>
            <p:txBody>
              <a:bodyPr wrap="square" anchor="ctr" anchorCtr="0">
                <a:normAutofit/>
              </a:bodyPr>
              <a:lstStyle/>
              <a:p>
                <a:r>
                  <a:rPr lang="en-US" altLang="zh-CN" sz="2000" b="1" dirty="0">
                    <a:solidFill>
                      <a:schemeClr val="accent4"/>
                    </a:solidFill>
                  </a:rPr>
                  <a:t>Intel TXT</a:t>
                </a:r>
                <a:endParaRPr lang="zh-CN" altLang="en-US" sz="2000" b="1" dirty="0">
                  <a:solidFill>
                    <a:schemeClr val="accent4"/>
                  </a:solidFill>
                </a:endParaRPr>
              </a:p>
            </p:txBody>
          </p:sp>
          <p:cxnSp>
            <p:nvCxnSpPr>
              <p:cNvPr id="40" name="直接连接符 39"/>
              <p:cNvCxnSpPr/>
              <p:nvPr/>
            </p:nvCxnSpPr>
            <p:spPr>
              <a:xfrm>
                <a:off x="8522659" y="3159500"/>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i$1iḑé"/>
              <p:cNvSpPr/>
              <p:nvPr/>
            </p:nvSpPr>
            <p:spPr>
              <a:xfrm>
                <a:off x="8616369" y="5292587"/>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539" t="11969" r="-539" b="17324"/>
            <a:stretch>
              <a:fillRect/>
            </a:stretch>
          </p:blipFill>
          <p:spPr bwMode="auto">
            <a:xfrm>
              <a:off x="8522670" y="4831902"/>
              <a:ext cx="3012482" cy="14916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43" name="动作按钮: 空白 42">
            <a:hlinkClick r:id="rId7" action="ppaction://hlinksldjump" highlightClick="1"/>
          </p:cNvPr>
          <p:cNvSpPr/>
          <p:nvPr/>
        </p:nvSpPr>
        <p:spPr bwMode="auto">
          <a:xfrm>
            <a:off x="10539874" y="5157934"/>
            <a:ext cx="1214446" cy="1075772"/>
          </a:xfrm>
          <a:prstGeom prst="actionButtonBlank">
            <a:avLst/>
          </a:prstGeom>
          <a:noFill/>
          <a:ln w="12700" cap="sq" cmpd="sng" algn="ctr">
            <a:noFill/>
            <a:prstDash val="solid"/>
            <a:round/>
            <a:headEnd type="none" w="sm" len="sm"/>
            <a:tailEnd type="none" w="sm" len="sm"/>
          </a:ln>
          <a:effectLst>
            <a:outerShdw blurRad="50800" dist="190500" dir="2940000" algn="tl" rotWithShape="0">
              <a:prstClr val="black"/>
            </a:outerShdw>
          </a:effectLst>
          <a:scene3d>
            <a:camera prst="orthographicFront"/>
            <a:lightRig rig="soft" dir="t"/>
          </a:scene3d>
          <a:sp3d>
            <a:bevelT w="127000" h="127000"/>
          </a:sp3d>
        </p:spPr>
        <p:txBody>
          <a:bodyPr vert="horz" wrap="none" lIns="91440" tIns="45720" rIns="91440" bIns="45720" numCol="1" rtlCol="0" anchor="t" anchorCtr="0" compatLnSpc="1"/>
          <a:lstStyle/>
          <a:p>
            <a:pPr marL="0" marR="0" indent="0" algn="l" defTabSz="914400" eaLnBrk="1" fontAlgn="auto" latinLnBrk="0" hangingPunct="1">
              <a:lnSpc>
                <a:spcPct val="100000"/>
              </a:lnSpc>
              <a:spcBef>
                <a:spcPts val="0"/>
              </a:spcBef>
              <a:spcAft>
                <a:spcPts val="0"/>
              </a:spcAft>
              <a:buClrTx/>
              <a:buSzTx/>
              <a:buFontTx/>
              <a:buNone/>
            </a:pPr>
            <a:endParaRPr kumimoji="0" lang="zh-CN" altLang="en-US" sz="2400" b="1" i="0" u="none" strike="noStrike" kern="0" cap="all" spc="0" normalizeH="0" baseline="0" noProof="0">
              <a:ln w="9000" cmpd="sng">
                <a:solidFill>
                  <a:srgbClr val="2A5682">
                    <a:shade val="50000"/>
                    <a:satMod val="120000"/>
                  </a:srgbClr>
                </a:solidFill>
                <a:prstDash val="solid"/>
              </a:ln>
              <a:gradFill>
                <a:gsLst>
                  <a:gs pos="0">
                    <a:srgbClr val="2A5682">
                      <a:shade val="20000"/>
                      <a:satMod val="245000"/>
                    </a:srgbClr>
                  </a:gs>
                  <a:gs pos="43000">
                    <a:srgbClr val="2A5682">
                      <a:satMod val="255000"/>
                    </a:srgbClr>
                  </a:gs>
                  <a:gs pos="48000">
                    <a:srgbClr val="2A5682">
                      <a:shade val="85000"/>
                      <a:satMod val="255000"/>
                    </a:srgbClr>
                  </a:gs>
                  <a:gs pos="100000">
                    <a:srgbClr val="2A5682">
                      <a:shade val="20000"/>
                      <a:satMod val="245000"/>
                    </a:srgbClr>
                  </a:gs>
                </a:gsLst>
                <a:lin ang="5400000"/>
              </a:gradFill>
              <a:effectLst>
                <a:reflection blurRad="12700" stA="28000" endPos="45000" dist="1000" dir="5400000" sy="-100000" algn="bl" rotWithShape="0"/>
              </a:effectLst>
              <a:uLnTx/>
              <a:uFillTx/>
              <a:latin typeface="Times New Roman" panose="02020603050405020304" charset="0"/>
              <a:ea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49067"/>
            <a:ext cx="8643848" cy="480131"/>
          </a:xfrm>
        </p:spPr>
        <p:txBody>
          <a:bodyPr/>
          <a:lstStyle/>
          <a:p>
            <a:r>
              <a:rPr lang="en-US" altLang="zh-CN" dirty="0"/>
              <a:t>ARM </a:t>
            </a:r>
            <a:r>
              <a:rPr lang="en-US" altLang="zh-CN" dirty="0" err="1"/>
              <a:t>TrustZone</a:t>
            </a:r>
            <a:endParaRPr lang="zh-CN" altLang="en-US" dirty="0"/>
          </a:p>
        </p:txBody>
      </p:sp>
      <p:sp>
        <p:nvSpPr>
          <p:cNvPr id="5" name="文本框 4"/>
          <p:cNvSpPr txBox="1"/>
          <p:nvPr/>
        </p:nvSpPr>
        <p:spPr>
          <a:xfrm>
            <a:off x="6996617" y="5179780"/>
            <a:ext cx="5019575" cy="1060931"/>
          </a:xfrm>
          <a:prstGeom prst="rect">
            <a:avLst/>
          </a:prstGeom>
          <a:noFill/>
        </p:spPr>
        <p:txBody>
          <a:bodyPr wrap="square" rtlCol="0">
            <a:spAutoFit/>
          </a:bodyPr>
          <a:lstStyle/>
          <a:p>
            <a:pPr marL="342900" indent="-342900" algn="just" eaLnBrk="1">
              <a:lnSpc>
                <a:spcPct val="120000"/>
              </a:lnSpc>
              <a:spcBef>
                <a:spcPts val="300"/>
              </a:spcBef>
              <a:spcAft>
                <a:spcPts val="300"/>
              </a:spcAft>
              <a:buClr>
                <a:srgbClr val="006C39"/>
              </a:buClr>
              <a:buFont typeface="Arial" panose="020B0604020202020204" pitchFamily="34" charset="0"/>
              <a:buChar char="•"/>
              <a:defRPr/>
            </a:pPr>
            <a:r>
              <a:rPr lang="en-US" altLang="zh-CN" dirty="0">
                <a:solidFill>
                  <a:srgbClr val="202122"/>
                </a:solidFill>
                <a:latin typeface="Arial" panose="020B0604020202020204" pitchFamily="34" charset="0"/>
              </a:rPr>
              <a:t>IO</a:t>
            </a:r>
            <a:r>
              <a:rPr lang="zh-CN" altLang="en-US" dirty="0">
                <a:solidFill>
                  <a:srgbClr val="202122"/>
                </a:solidFill>
                <a:latin typeface="Arial" panose="020B0604020202020204" pitchFamily="34" charset="0"/>
              </a:rPr>
              <a:t>设备隔离：在保护控制器中设置，每个</a:t>
            </a:r>
            <a:r>
              <a:rPr lang="zh-CN" altLang="en-US" dirty="0">
                <a:solidFill>
                  <a:schemeClr val="accent4">
                    <a:lumMod val="60000"/>
                    <a:lumOff val="40000"/>
                  </a:schemeClr>
                </a:solidFill>
                <a:latin typeface="Arial" panose="020B0604020202020204" pitchFamily="34" charset="0"/>
              </a:rPr>
              <a:t>外设拥有唯一标识</a:t>
            </a:r>
            <a:r>
              <a:rPr lang="zh-CN" altLang="en-US" dirty="0">
                <a:solidFill>
                  <a:srgbClr val="202122"/>
                </a:solidFill>
                <a:latin typeface="Arial" panose="020B0604020202020204" pitchFamily="34" charset="0"/>
              </a:rPr>
              <a:t>，安全域可访问所有外设，普通域只能访问普通外设</a:t>
            </a:r>
            <a:endParaRPr lang="en-US" altLang="zh-CN" dirty="0">
              <a:solidFill>
                <a:srgbClr val="202122"/>
              </a:solidFill>
              <a:latin typeface="Arial" panose="020B0604020202020204" pitchFamily="34" charset="0"/>
            </a:endParaRPr>
          </a:p>
        </p:txBody>
      </p:sp>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22094"/>
          <a:stretch>
            <a:fillRect/>
          </a:stretch>
        </p:blipFill>
        <p:spPr bwMode="auto">
          <a:xfrm>
            <a:off x="415285" y="1067456"/>
            <a:ext cx="6172200" cy="41851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05" y="5484817"/>
            <a:ext cx="2024719" cy="7558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26147" b="20000"/>
          <a:stretch>
            <a:fillRect/>
          </a:stretch>
        </p:blipFill>
        <p:spPr bwMode="auto">
          <a:xfrm>
            <a:off x="2350068" y="5484817"/>
            <a:ext cx="2141928" cy="75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7540" y="5484817"/>
            <a:ext cx="2279077" cy="75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6996617" y="3928210"/>
            <a:ext cx="5019575" cy="1060931"/>
          </a:xfrm>
          <a:prstGeom prst="rect">
            <a:avLst/>
          </a:prstGeom>
          <a:noFill/>
        </p:spPr>
        <p:txBody>
          <a:bodyPr wrap="square" rtlCol="0">
            <a:spAutoFit/>
          </a:bodyPr>
          <a:lstStyle/>
          <a:p>
            <a:pPr marL="342900" indent="-342900" algn="just" eaLnBrk="1">
              <a:lnSpc>
                <a:spcPct val="120000"/>
              </a:lnSpc>
              <a:spcBef>
                <a:spcPts val="300"/>
              </a:spcBef>
              <a:spcAft>
                <a:spcPts val="3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内存区域隔离：安全域和普通域映射到</a:t>
            </a:r>
            <a:r>
              <a:rPr lang="zh-CN" altLang="en-US" dirty="0">
                <a:solidFill>
                  <a:schemeClr val="accent4">
                    <a:lumMod val="60000"/>
                    <a:lumOff val="40000"/>
                  </a:schemeClr>
                </a:solidFill>
                <a:latin typeface="Arial" panose="020B0604020202020204" pitchFamily="34" charset="0"/>
              </a:rPr>
              <a:t>不同的物理地址空间</a:t>
            </a:r>
            <a:r>
              <a:rPr lang="zh-CN" altLang="en-US" dirty="0">
                <a:latin typeface="Arial" panose="020B0604020202020204" pitchFamily="34" charset="0"/>
              </a:rPr>
              <a:t>，设置</a:t>
            </a:r>
            <a:r>
              <a:rPr lang="zh-CN" altLang="en-US" dirty="0">
                <a:solidFill>
                  <a:schemeClr val="accent4">
                    <a:lumMod val="60000"/>
                    <a:lumOff val="40000"/>
                  </a:schemeClr>
                </a:solidFill>
                <a:latin typeface="Arial" panose="020B0604020202020204" pitchFamily="34" charset="0"/>
              </a:rPr>
              <a:t>地址空间控制器</a:t>
            </a:r>
            <a:r>
              <a:rPr lang="zh-CN" altLang="en-US" dirty="0">
                <a:latin typeface="Arial" panose="020B0604020202020204" pitchFamily="34" charset="0"/>
              </a:rPr>
              <a:t>来控制域对内存的适用</a:t>
            </a:r>
            <a:endParaRPr lang="en-US" altLang="zh-CN" dirty="0">
              <a:latin typeface="Arial" panose="020B0604020202020204" pitchFamily="34" charset="0"/>
            </a:endParaRPr>
          </a:p>
        </p:txBody>
      </p:sp>
      <p:sp>
        <p:nvSpPr>
          <p:cNvPr id="12" name="文本框 11"/>
          <p:cNvSpPr txBox="1"/>
          <p:nvPr/>
        </p:nvSpPr>
        <p:spPr>
          <a:xfrm>
            <a:off x="6996617" y="1024637"/>
            <a:ext cx="5019575" cy="1128963"/>
          </a:xfrm>
          <a:prstGeom prst="rect">
            <a:avLst/>
          </a:prstGeom>
          <a:noFill/>
        </p:spPr>
        <p:txBody>
          <a:bodyPr wrap="square" rtlCol="0">
            <a:spAutoFit/>
          </a:bodyPr>
          <a:lstStyle/>
          <a:p>
            <a:pPr marL="342900" indent="-342900" algn="just" eaLnBrk="1">
              <a:lnSpc>
                <a:spcPct val="120000"/>
              </a:lnSpc>
              <a:spcBef>
                <a:spcPts val="300"/>
              </a:spcBef>
              <a:spcAft>
                <a:spcPts val="300"/>
              </a:spcAft>
              <a:buClr>
                <a:schemeClr val="tx2"/>
              </a:buClr>
              <a:buFont typeface="Arial" panose="020B0604020202020204" pitchFamily="34" charset="0"/>
              <a:buChar char="•"/>
            </a:pPr>
            <a:r>
              <a:rPr lang="zh-CN" altLang="en-US" b="0" i="0" dirty="0">
                <a:solidFill>
                  <a:srgbClr val="202122"/>
                </a:solidFill>
                <a:effectLst/>
                <a:latin typeface="Arial" panose="020B0604020202020204" pitchFamily="34" charset="0"/>
              </a:rPr>
              <a:t>处理器上的一个</a:t>
            </a:r>
            <a:r>
              <a:rPr lang="zh-CN" altLang="en-US" b="0" i="0" dirty="0">
                <a:solidFill>
                  <a:schemeClr val="accent4">
                    <a:lumMod val="60000"/>
                    <a:lumOff val="40000"/>
                  </a:schemeClr>
                </a:solidFill>
                <a:effectLst/>
                <a:latin typeface="Arial" panose="020B0604020202020204" pitchFamily="34" charset="0"/>
              </a:rPr>
              <a:t>硬件安全扩展</a:t>
            </a:r>
            <a:r>
              <a:rPr lang="zh-CN" altLang="en-US" b="0" i="0" dirty="0">
                <a:solidFill>
                  <a:srgbClr val="202122"/>
                </a:solidFill>
                <a:effectLst/>
                <a:latin typeface="Arial" panose="020B0604020202020204" pitchFamily="34" charset="0"/>
              </a:rPr>
              <a:t>，提供</a:t>
            </a:r>
            <a:r>
              <a:rPr lang="en-US" altLang="zh-CN" b="0" i="0" dirty="0">
                <a:solidFill>
                  <a:srgbClr val="202122"/>
                </a:solidFill>
                <a:effectLst/>
                <a:latin typeface="Arial" panose="020B0604020202020204" pitchFamily="34" charset="0"/>
              </a:rPr>
              <a:t>ARM</a:t>
            </a:r>
            <a:r>
              <a:rPr lang="zh-CN" altLang="en-US" b="0" i="0" dirty="0">
                <a:solidFill>
                  <a:srgbClr val="202122"/>
                </a:solidFill>
                <a:effectLst/>
                <a:latin typeface="Arial" panose="020B0604020202020204" pitchFamily="34" charset="0"/>
              </a:rPr>
              <a:t>平台上系统维度、硬件层次的隔离，定义两个执行域</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安全域、普通域</a:t>
            </a:r>
            <a:endParaRPr lang="en-US" altLang="zh-CN" sz="2200" dirty="0">
              <a:latin typeface="+mn-ea"/>
              <a:ea typeface="+mn-ea"/>
            </a:endParaRPr>
          </a:p>
        </p:txBody>
      </p:sp>
      <p:sp>
        <p:nvSpPr>
          <p:cNvPr id="13" name="文本框 12"/>
          <p:cNvSpPr txBox="1"/>
          <p:nvPr/>
        </p:nvSpPr>
        <p:spPr>
          <a:xfrm>
            <a:off x="6996617" y="2344240"/>
            <a:ext cx="5019575" cy="1393330"/>
          </a:xfrm>
          <a:prstGeom prst="rect">
            <a:avLst/>
          </a:prstGeom>
          <a:noFill/>
        </p:spPr>
        <p:txBody>
          <a:bodyPr wrap="square" rtlCol="0">
            <a:spAutoFit/>
          </a:bodyPr>
          <a:lstStyle/>
          <a:p>
            <a:pPr marL="342900" indent="-342900" algn="just" eaLnBrk="1">
              <a:lnSpc>
                <a:spcPct val="120000"/>
              </a:lnSpc>
              <a:spcBef>
                <a:spcPts val="300"/>
              </a:spcBef>
              <a:spcAft>
                <a:spcPts val="300"/>
              </a:spcAft>
              <a:buClr>
                <a:srgbClr val="006C39"/>
              </a:buClr>
              <a:buFont typeface="Arial" panose="020B0604020202020204" pitchFamily="34" charset="0"/>
              <a:buChar char="•"/>
              <a:defRPr/>
            </a:pPr>
            <a:r>
              <a:rPr lang="en-US" altLang="zh-CN" dirty="0">
                <a:solidFill>
                  <a:srgbClr val="202122"/>
                </a:solidFill>
                <a:latin typeface="Arial" panose="020B0604020202020204" pitchFamily="34" charset="0"/>
              </a:rPr>
              <a:t>CPU</a:t>
            </a:r>
            <a:r>
              <a:rPr lang="zh-CN" altLang="en-US" dirty="0">
                <a:solidFill>
                  <a:srgbClr val="202122"/>
                </a:solidFill>
                <a:latin typeface="Arial" panose="020B0604020202020204" pitchFamily="34" charset="0"/>
              </a:rPr>
              <a:t>状态隔离：支持</a:t>
            </a:r>
            <a:r>
              <a:rPr lang="zh-CN" altLang="en-US" dirty="0">
                <a:solidFill>
                  <a:schemeClr val="accent4">
                    <a:lumMod val="60000"/>
                    <a:lumOff val="40000"/>
                  </a:schemeClr>
                </a:solidFill>
                <a:latin typeface="Arial" panose="020B0604020202020204" pitchFamily="34" charset="0"/>
              </a:rPr>
              <a:t>两种</a:t>
            </a:r>
            <a:r>
              <a:rPr lang="en-US" altLang="zh-CN" dirty="0">
                <a:solidFill>
                  <a:schemeClr val="accent4">
                    <a:lumMod val="60000"/>
                    <a:lumOff val="40000"/>
                  </a:schemeClr>
                </a:solidFill>
                <a:latin typeface="Arial" panose="020B0604020202020204" pitchFamily="34" charset="0"/>
              </a:rPr>
              <a:t>CPU</a:t>
            </a:r>
            <a:r>
              <a:rPr lang="zh-CN" altLang="en-US" dirty="0">
                <a:solidFill>
                  <a:schemeClr val="accent4">
                    <a:lumMod val="60000"/>
                    <a:lumOff val="40000"/>
                  </a:schemeClr>
                </a:solidFill>
                <a:latin typeface="Arial" panose="020B0604020202020204" pitchFamily="34" charset="0"/>
              </a:rPr>
              <a:t>状态</a:t>
            </a:r>
            <a:r>
              <a:rPr lang="en-US" altLang="zh-CN" dirty="0">
                <a:solidFill>
                  <a:srgbClr val="202122"/>
                </a:solidFill>
                <a:latin typeface="Arial" panose="020B0604020202020204" pitchFamily="34" charset="0"/>
              </a:rPr>
              <a:t>——</a:t>
            </a:r>
            <a:r>
              <a:rPr lang="zh-CN" altLang="en-US" dirty="0">
                <a:solidFill>
                  <a:srgbClr val="202122"/>
                </a:solidFill>
                <a:latin typeface="Arial" panose="020B0604020202020204" pitchFamily="34" charset="0"/>
              </a:rPr>
              <a:t>安全状态和非安全状态，分别对应两个域，通过</a:t>
            </a:r>
            <a:r>
              <a:rPr lang="zh-CN" altLang="en-US" dirty="0">
                <a:solidFill>
                  <a:schemeClr val="accent4">
                    <a:lumMod val="60000"/>
                    <a:lumOff val="40000"/>
                  </a:schemeClr>
                </a:solidFill>
                <a:latin typeface="Arial" panose="020B0604020202020204" pitchFamily="34" charset="0"/>
              </a:rPr>
              <a:t>安全配置寄存器</a:t>
            </a:r>
            <a:r>
              <a:rPr lang="zh-CN" altLang="en-US" dirty="0">
                <a:solidFill>
                  <a:srgbClr val="202122"/>
                </a:solidFill>
                <a:latin typeface="Arial" panose="020B0604020202020204" pitchFamily="34" charset="0"/>
              </a:rPr>
              <a:t>标志；添加</a:t>
            </a:r>
            <a:r>
              <a:rPr lang="zh-CN" altLang="en-US" dirty="0">
                <a:solidFill>
                  <a:schemeClr val="accent4">
                    <a:lumMod val="60000"/>
                    <a:lumOff val="40000"/>
                  </a:schemeClr>
                </a:solidFill>
                <a:latin typeface="Arial" panose="020B0604020202020204" pitchFamily="34" charset="0"/>
              </a:rPr>
              <a:t>监视器模式</a:t>
            </a:r>
            <a:r>
              <a:rPr lang="zh-CN" altLang="en-US" dirty="0">
                <a:latin typeface="Arial" panose="020B0604020202020204" pitchFamily="34" charset="0"/>
              </a:rPr>
              <a:t>，</a:t>
            </a:r>
            <a:r>
              <a:rPr lang="zh-CN" altLang="en-US" dirty="0">
                <a:solidFill>
                  <a:srgbClr val="202122"/>
                </a:solidFill>
                <a:latin typeface="Arial" panose="020B0604020202020204" pitchFamily="34" charset="0"/>
              </a:rPr>
              <a:t>状态转换需先进入该模式</a:t>
            </a:r>
            <a:endParaRPr lang="en-US" altLang="zh-CN" dirty="0">
              <a:solidFill>
                <a:srgbClr val="202122"/>
              </a:solidFill>
              <a:latin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ARM </a:t>
            </a:r>
            <a:r>
              <a:rPr lang="en-US" altLang="zh-CN" dirty="0" err="1"/>
              <a:t>TrustZone</a:t>
            </a:r>
            <a:r>
              <a:rPr lang="en-US" altLang="zh-CN" dirty="0"/>
              <a:t> </a:t>
            </a:r>
            <a:r>
              <a:rPr lang="zh-CN" altLang="en-US" dirty="0"/>
              <a:t>密钥安全方案</a:t>
            </a:r>
            <a:endParaRPr lang="zh-CN" altLang="en-US" dirty="0"/>
          </a:p>
        </p:txBody>
      </p:sp>
      <p:grpSp>
        <p:nvGrpSpPr>
          <p:cNvPr id="3" name="组合 2"/>
          <p:cNvGrpSpPr/>
          <p:nvPr/>
        </p:nvGrpSpPr>
        <p:grpSpPr>
          <a:xfrm>
            <a:off x="342973" y="1013786"/>
            <a:ext cx="11141882" cy="1964590"/>
            <a:chOff x="562438" y="3561198"/>
            <a:chExt cx="11141882" cy="1964590"/>
          </a:xfrm>
        </p:grpSpPr>
        <p:sp>
          <p:nvSpPr>
            <p:cNvPr id="4" name="文本框 3"/>
            <p:cNvSpPr txBox="1"/>
            <p:nvPr/>
          </p:nvSpPr>
          <p:spPr>
            <a:xfrm>
              <a:off x="562438" y="4113607"/>
              <a:ext cx="11141882" cy="1412181"/>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按照 </a:t>
              </a:r>
              <a:r>
                <a:rPr lang="zh-CN" altLang="en-US" dirty="0">
                  <a:solidFill>
                    <a:schemeClr val="accent4">
                      <a:lumMod val="60000"/>
                      <a:lumOff val="40000"/>
                    </a:schemeClr>
                  </a:solidFill>
                  <a:latin typeface="+mn-ea"/>
                  <a:ea typeface="+mn-ea"/>
                  <a:cs typeface="Arial" panose="020B0604020202020204" pitchFamily="34" charset="0"/>
                </a:rPr>
                <a:t>加载安全启动程序</a:t>
              </a:r>
              <a:r>
                <a:rPr lang="en-US" altLang="zh-CN" dirty="0">
                  <a:solidFill>
                    <a:schemeClr val="accent4">
                      <a:lumMod val="60000"/>
                      <a:lumOff val="40000"/>
                    </a:schemeClr>
                  </a:solidFill>
                  <a:latin typeface="+mn-ea"/>
                  <a:ea typeface="+mn-ea"/>
                  <a:cs typeface="Arial" panose="020B0604020202020204" pitchFamily="34" charset="0"/>
                  <a:sym typeface="Wingdings" panose="05000000000000000000" pitchFamily="2" charset="2"/>
                </a:rPr>
                <a:t></a:t>
              </a:r>
              <a:r>
                <a:rPr lang="zh-CN" altLang="en-US" dirty="0">
                  <a:solidFill>
                    <a:schemeClr val="accent4">
                      <a:lumMod val="60000"/>
                      <a:lumOff val="40000"/>
                    </a:schemeClr>
                  </a:solidFill>
                  <a:latin typeface="+mn-ea"/>
                  <a:ea typeface="+mn-ea"/>
                  <a:cs typeface="Arial" panose="020B0604020202020204" pitchFamily="34" charset="0"/>
                  <a:sym typeface="Wingdings" panose="05000000000000000000" pitchFamily="2" charset="2"/>
                </a:rPr>
                <a:t>加载</a:t>
              </a:r>
              <a:r>
                <a:rPr lang="zh-CN" altLang="en-US" dirty="0">
                  <a:solidFill>
                    <a:schemeClr val="accent4">
                      <a:lumMod val="60000"/>
                      <a:lumOff val="40000"/>
                    </a:schemeClr>
                  </a:solidFill>
                  <a:latin typeface="+mn-ea"/>
                  <a:ea typeface="+mn-ea"/>
                  <a:cs typeface="Arial" panose="020B0604020202020204" pitchFamily="34" charset="0"/>
                </a:rPr>
                <a:t>安全操作系统镜像和密码软件实现</a:t>
              </a:r>
              <a:r>
                <a:rPr lang="en-US" altLang="zh-CN" dirty="0">
                  <a:solidFill>
                    <a:schemeClr val="accent4">
                      <a:lumMod val="60000"/>
                      <a:lumOff val="40000"/>
                    </a:schemeClr>
                  </a:solidFill>
                  <a:latin typeface="+mn-ea"/>
                  <a:ea typeface="+mn-ea"/>
                  <a:cs typeface="Arial" panose="020B0604020202020204" pitchFamily="34" charset="0"/>
                  <a:sym typeface="Wingdings" panose="05000000000000000000" pitchFamily="2" charset="2"/>
                </a:rPr>
                <a:t></a:t>
              </a:r>
              <a:r>
                <a:rPr lang="zh-CN" altLang="en-US" dirty="0">
                  <a:solidFill>
                    <a:schemeClr val="accent4">
                      <a:lumMod val="60000"/>
                      <a:lumOff val="40000"/>
                    </a:schemeClr>
                  </a:solidFill>
                  <a:latin typeface="+mn-ea"/>
                  <a:ea typeface="+mn-ea"/>
                  <a:cs typeface="Arial" panose="020B0604020202020204" pitchFamily="34" charset="0"/>
                  <a:sym typeface="Wingdings" panose="05000000000000000000" pitchFamily="2" charset="2"/>
                </a:rPr>
                <a:t>加载</a:t>
              </a:r>
              <a:r>
                <a:rPr lang="zh-CN" altLang="en-US" dirty="0">
                  <a:solidFill>
                    <a:schemeClr val="accent4">
                      <a:lumMod val="60000"/>
                      <a:lumOff val="40000"/>
                    </a:schemeClr>
                  </a:solidFill>
                  <a:latin typeface="+mn-ea"/>
                  <a:ea typeface="+mn-ea"/>
                  <a:cs typeface="Arial" panose="020B0604020202020204" pitchFamily="34" charset="0"/>
                </a:rPr>
                <a:t>非安全启动加载程序和富操作系统内核</a:t>
              </a:r>
              <a:r>
                <a:rPr lang="en-US" altLang="zh-CN" dirty="0">
                  <a:solidFill>
                    <a:schemeClr val="accent4">
                      <a:lumMod val="60000"/>
                      <a:lumOff val="40000"/>
                    </a:schemeClr>
                  </a:solidFill>
                  <a:latin typeface="+mn-ea"/>
                  <a:ea typeface="+mn-ea"/>
                  <a:cs typeface="Arial" panose="020B0604020202020204" pitchFamily="34" charset="0"/>
                  <a:sym typeface="Wingdings" panose="05000000000000000000" pitchFamily="2" charset="2"/>
                </a:rPr>
                <a:t></a:t>
              </a:r>
              <a:r>
                <a:rPr lang="zh-CN" altLang="en-US" dirty="0">
                  <a:solidFill>
                    <a:schemeClr val="accent4">
                      <a:lumMod val="60000"/>
                      <a:lumOff val="40000"/>
                    </a:schemeClr>
                  </a:solidFill>
                  <a:latin typeface="+mn-ea"/>
                  <a:ea typeface="+mn-ea"/>
                  <a:cs typeface="Arial" panose="020B0604020202020204" pitchFamily="34" charset="0"/>
                </a:rPr>
                <a:t>安全启动加载程序跳转系统到普通域 </a:t>
              </a:r>
              <a:r>
                <a:rPr lang="zh-CN" altLang="en-US" dirty="0">
                  <a:latin typeface="+mn-ea"/>
                  <a:ea typeface="+mn-ea"/>
                  <a:cs typeface="Arial" panose="020B0604020202020204" pitchFamily="34" charset="0"/>
                </a:rPr>
                <a:t>的顺序启动系统</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由于密码软件实现是在富操作系统之前加载的，富操作系统中的攻击者无法破坏启动过程，这样攻击者就无法篡改静态密码软件实现</a:t>
              </a:r>
              <a:endParaRPr lang="en-US" altLang="zh-CN" sz="2000" dirty="0">
                <a:latin typeface="+mn-ea"/>
                <a:ea typeface="+mn-ea"/>
                <a:cs typeface="Arial" panose="020B0604020202020204" pitchFamily="34" charset="0"/>
              </a:endParaRPr>
            </a:p>
          </p:txBody>
        </p:sp>
        <p:sp>
          <p:nvSpPr>
            <p:cNvPr id="5" name="îṣlîḍe">
              <a:hlinkClick r:id="" action="ppaction://noaction"/>
            </p:cNvPr>
            <p:cNvSpPr/>
            <p:nvPr/>
          </p:nvSpPr>
          <p:spPr>
            <a:xfrm>
              <a:off x="1108428" y="3574520"/>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代码完整性保护</a:t>
              </a:r>
              <a:endParaRPr lang="zh-CN" altLang="en-US" sz="2400" b="1" spc="100" dirty="0">
                <a:solidFill>
                  <a:schemeClr val="accent4"/>
                </a:solidFill>
              </a:endParaRPr>
            </a:p>
          </p:txBody>
        </p:sp>
        <p:sp>
          <p:nvSpPr>
            <p:cNvPr id="6" name="Freeform 12"/>
            <p:cNvSpPr/>
            <p:nvPr/>
          </p:nvSpPr>
          <p:spPr bwMode="auto">
            <a:xfrm>
              <a:off x="562438" y="3561198"/>
              <a:ext cx="503520" cy="438965"/>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9" name="组合 18"/>
          <p:cNvGrpSpPr/>
          <p:nvPr/>
        </p:nvGrpSpPr>
        <p:grpSpPr>
          <a:xfrm>
            <a:off x="342973" y="3084308"/>
            <a:ext cx="11141882" cy="1729636"/>
            <a:chOff x="342973" y="2996435"/>
            <a:chExt cx="11141882" cy="1729636"/>
          </a:xfrm>
        </p:grpSpPr>
        <p:sp>
          <p:nvSpPr>
            <p:cNvPr id="8" name="文本框 7"/>
            <p:cNvSpPr txBox="1"/>
            <p:nvPr/>
          </p:nvSpPr>
          <p:spPr>
            <a:xfrm>
              <a:off x="342973" y="3603135"/>
              <a:ext cx="11141882" cy="1122936"/>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solidFill>
                    <a:schemeClr val="accent4">
                      <a:lumMod val="60000"/>
                      <a:lumOff val="40000"/>
                    </a:schemeClr>
                  </a:solidFill>
                  <a:latin typeface="+mn-ea"/>
                  <a:ea typeface="+mn-ea"/>
                  <a:cs typeface="Arial" panose="020B0604020202020204" pitchFamily="34" charset="0"/>
                </a:rPr>
                <a:t>域隔离机制</a:t>
              </a:r>
              <a:r>
                <a:rPr lang="zh-CN" altLang="en-US" dirty="0">
                  <a:latin typeface="+mn-ea"/>
                  <a:ea typeface="+mn-ea"/>
                  <a:cs typeface="Arial" panose="020B0604020202020204" pitchFamily="34" charset="0"/>
                </a:rPr>
                <a:t>保证了密码计算过程中敏感数据安全</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solidFill>
                    <a:schemeClr val="accent4">
                      <a:lumMod val="60000"/>
                      <a:lumOff val="40000"/>
                    </a:schemeClr>
                  </a:solidFill>
                  <a:latin typeface="+mn-ea"/>
                  <a:ea typeface="+mn-ea"/>
                  <a:cs typeface="Arial" panose="020B0604020202020204" pitchFamily="34" charset="0"/>
                </a:rPr>
                <a:t>域切换机制</a:t>
              </a:r>
              <a:r>
                <a:rPr lang="zh-CN" altLang="en-US" dirty="0">
                  <a:latin typeface="+mn-ea"/>
                  <a:ea typeface="+mn-ea"/>
                  <a:cs typeface="Arial" panose="020B0604020202020204" pitchFamily="34" charset="0"/>
                </a:rPr>
                <a:t>保证攻击者无法发起恶意域切换，并在完成计算后清理寄存器和内存</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注：不能抵抗冷启动攻击和</a:t>
              </a:r>
              <a:r>
                <a:rPr lang="en-US" altLang="zh-CN" dirty="0">
                  <a:latin typeface="+mn-ea"/>
                  <a:ea typeface="+mn-ea"/>
                  <a:cs typeface="Arial" panose="020B0604020202020204" pitchFamily="34" charset="0"/>
                </a:rPr>
                <a:t>DMA</a:t>
              </a:r>
              <a:r>
                <a:rPr lang="zh-CN" altLang="en-US" dirty="0">
                  <a:latin typeface="+mn-ea"/>
                  <a:ea typeface="+mn-ea"/>
                  <a:cs typeface="Arial" panose="020B0604020202020204" pitchFamily="34" charset="0"/>
                </a:rPr>
                <a:t>攻击</a:t>
              </a:r>
              <a:endParaRPr lang="en-US" altLang="zh-CN" dirty="0">
                <a:latin typeface="+mn-ea"/>
                <a:ea typeface="+mn-ea"/>
                <a:cs typeface="Arial" panose="020B0604020202020204" pitchFamily="34" charset="0"/>
              </a:endParaRPr>
            </a:p>
          </p:txBody>
        </p:sp>
        <p:sp>
          <p:nvSpPr>
            <p:cNvPr id="9" name="îṣlîḍe">
              <a:hlinkClick r:id="" action="ppaction://noaction"/>
            </p:cNvPr>
            <p:cNvSpPr/>
            <p:nvPr/>
          </p:nvSpPr>
          <p:spPr>
            <a:xfrm>
              <a:off x="888963" y="306404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运行期密钥保护</a:t>
              </a:r>
              <a:endParaRPr lang="zh-CN" altLang="en-US" sz="2400" b="1" spc="100" dirty="0">
                <a:solidFill>
                  <a:schemeClr val="accent4"/>
                </a:solidFill>
              </a:endParaRPr>
            </a:p>
          </p:txBody>
        </p:sp>
        <p:sp>
          <p:nvSpPr>
            <p:cNvPr id="15" name="íś1îdè"/>
            <p:cNvSpPr/>
            <p:nvPr/>
          </p:nvSpPr>
          <p:spPr>
            <a:xfrm>
              <a:off x="345496" y="2996435"/>
              <a:ext cx="500997" cy="516860"/>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grpSp>
        <p:nvGrpSpPr>
          <p:cNvPr id="20" name="组合 19"/>
          <p:cNvGrpSpPr/>
          <p:nvPr/>
        </p:nvGrpSpPr>
        <p:grpSpPr>
          <a:xfrm>
            <a:off x="342973" y="4919876"/>
            <a:ext cx="11141882" cy="1378795"/>
            <a:chOff x="342973" y="4642474"/>
            <a:chExt cx="11141882" cy="1378795"/>
          </a:xfrm>
        </p:grpSpPr>
        <p:sp>
          <p:nvSpPr>
            <p:cNvPr id="12" name="文本框 11"/>
            <p:cNvSpPr txBox="1"/>
            <p:nvPr/>
          </p:nvSpPr>
          <p:spPr>
            <a:xfrm>
              <a:off x="342973" y="5273885"/>
              <a:ext cx="11141882" cy="747384"/>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指定</a:t>
              </a:r>
              <a:r>
                <a:rPr lang="en-US" altLang="zh-CN" dirty="0">
                  <a:solidFill>
                    <a:schemeClr val="accent4">
                      <a:lumMod val="60000"/>
                      <a:lumOff val="40000"/>
                    </a:schemeClr>
                  </a:solidFill>
                  <a:latin typeface="+mn-ea"/>
                  <a:ea typeface="+mn-ea"/>
                  <a:cs typeface="Arial" panose="020B0604020202020204" pitchFamily="34" charset="0"/>
                </a:rPr>
                <a:t>I/O</a:t>
              </a:r>
              <a:r>
                <a:rPr lang="zh-CN" altLang="en-US" dirty="0">
                  <a:solidFill>
                    <a:schemeClr val="accent4">
                      <a:lumMod val="60000"/>
                      <a:lumOff val="40000"/>
                    </a:schemeClr>
                  </a:solidFill>
                  <a:latin typeface="+mn-ea"/>
                  <a:ea typeface="+mn-ea"/>
                  <a:cs typeface="Arial" panose="020B0604020202020204" pitchFamily="34" charset="0"/>
                </a:rPr>
                <a:t>访问权限</a:t>
              </a:r>
              <a:r>
                <a:rPr lang="zh-CN" altLang="en-US" dirty="0">
                  <a:latin typeface="+mn-ea"/>
                  <a:ea typeface="+mn-ea"/>
                  <a:cs typeface="Arial" panose="020B0604020202020204" pitchFamily="34" charset="0"/>
                </a:rPr>
                <a:t>，将密钥保存在</a:t>
              </a:r>
              <a:r>
                <a:rPr lang="zh-CN" altLang="en-US" dirty="0">
                  <a:solidFill>
                    <a:schemeClr val="accent4">
                      <a:lumMod val="60000"/>
                      <a:lumOff val="40000"/>
                    </a:schemeClr>
                  </a:solidFill>
                  <a:latin typeface="+mn-ea"/>
                  <a:ea typeface="+mn-ea"/>
                  <a:cs typeface="Arial" panose="020B0604020202020204" pitchFamily="34" charset="0"/>
                </a:rPr>
                <a:t>只有安全域可以访问</a:t>
              </a:r>
              <a:r>
                <a:rPr lang="zh-CN" altLang="en-US" dirty="0">
                  <a:latin typeface="+mn-ea"/>
                  <a:ea typeface="+mn-ea"/>
                  <a:cs typeface="Arial" panose="020B0604020202020204" pitchFamily="34" charset="0"/>
                </a:rPr>
                <a:t>的非易失性存储介质中</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solidFill>
                    <a:schemeClr val="accent4">
                      <a:lumMod val="60000"/>
                      <a:lumOff val="40000"/>
                    </a:schemeClr>
                  </a:solidFill>
                  <a:latin typeface="+mn-ea"/>
                  <a:ea typeface="+mn-ea"/>
                  <a:cs typeface="Arial" panose="020B0604020202020204" pitchFamily="34" charset="0"/>
                </a:rPr>
                <a:t>借助硬件</a:t>
              </a:r>
              <a:r>
                <a:rPr lang="zh-CN" altLang="en-US" dirty="0">
                  <a:latin typeface="+mn-ea"/>
                  <a:ea typeface="+mn-ea"/>
                  <a:cs typeface="Arial" panose="020B0604020202020204" pitchFamily="34" charset="0"/>
                </a:rPr>
                <a:t>将密钥以密文形式存储，</a:t>
              </a:r>
              <a:r>
                <a:rPr lang="zh-CN" altLang="en-US" dirty="0">
                  <a:solidFill>
                    <a:schemeClr val="accent4">
                      <a:lumMod val="60000"/>
                      <a:lumOff val="40000"/>
                    </a:schemeClr>
                  </a:solidFill>
                  <a:latin typeface="+mn-ea"/>
                  <a:ea typeface="+mn-ea"/>
                  <a:cs typeface="Arial" panose="020B0604020202020204" pitchFamily="34" charset="0"/>
                </a:rPr>
                <a:t>密钥加密密钥</a:t>
              </a:r>
              <a:r>
                <a:rPr lang="zh-CN" altLang="en-US" dirty="0">
                  <a:latin typeface="+mn-ea"/>
                  <a:ea typeface="+mn-ea"/>
                  <a:cs typeface="Arial" panose="020B0604020202020204" pitchFamily="34" charset="0"/>
                </a:rPr>
                <a:t>被存储在基于可编程电子熔丝的</a:t>
              </a:r>
              <a:r>
                <a:rPr lang="zh-CN" altLang="en-US" dirty="0">
                  <a:solidFill>
                    <a:schemeClr val="accent4">
                      <a:lumMod val="60000"/>
                      <a:lumOff val="40000"/>
                    </a:schemeClr>
                  </a:solidFill>
                  <a:latin typeface="+mn-ea"/>
                  <a:ea typeface="+mn-ea"/>
                  <a:cs typeface="Arial" panose="020B0604020202020204" pitchFamily="34" charset="0"/>
                </a:rPr>
                <a:t>安全存储</a:t>
              </a:r>
              <a:r>
                <a:rPr lang="zh-CN" altLang="en-US" dirty="0">
                  <a:latin typeface="+mn-ea"/>
                  <a:ea typeface="+mn-ea"/>
                  <a:cs typeface="Arial" panose="020B0604020202020204" pitchFamily="34" charset="0"/>
                </a:rPr>
                <a:t>中</a:t>
              </a:r>
              <a:endParaRPr lang="en-US" altLang="zh-CN" sz="2000" dirty="0">
                <a:latin typeface="+mn-ea"/>
                <a:ea typeface="+mn-ea"/>
                <a:cs typeface="Arial" panose="020B0604020202020204" pitchFamily="34" charset="0"/>
              </a:endParaRPr>
            </a:p>
          </p:txBody>
        </p:sp>
        <p:sp>
          <p:nvSpPr>
            <p:cNvPr id="13" name="îṣlîḍe">
              <a:hlinkClick r:id="" action="ppaction://noaction"/>
            </p:cNvPr>
            <p:cNvSpPr/>
            <p:nvPr/>
          </p:nvSpPr>
          <p:spPr>
            <a:xfrm>
              <a:off x="888963" y="473479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存储期密钥保护</a:t>
              </a:r>
              <a:endParaRPr lang="zh-CN" altLang="en-US" sz="2400" b="1" spc="100" dirty="0">
                <a:solidFill>
                  <a:schemeClr val="accent4"/>
                </a:solidFill>
              </a:endParaRPr>
            </a:p>
          </p:txBody>
        </p:sp>
        <p:sp>
          <p:nvSpPr>
            <p:cNvPr id="17" name="i$1iḑé"/>
            <p:cNvSpPr/>
            <p:nvPr/>
          </p:nvSpPr>
          <p:spPr>
            <a:xfrm>
              <a:off x="377575" y="4642474"/>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sp>
        <p:nvSpPr>
          <p:cNvPr id="21" name="动作按钮: 后退或前一项 20">
            <a:hlinkClick r:id="rId1" action="ppaction://hlinksldjump" highlightClick="1"/>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49067"/>
            <a:ext cx="8643848" cy="480131"/>
          </a:xfrm>
        </p:spPr>
        <p:txBody>
          <a:bodyPr/>
          <a:lstStyle/>
          <a:p>
            <a:r>
              <a:rPr lang="en-US" altLang="zh-CN" dirty="0"/>
              <a:t>Intel SGX</a:t>
            </a:r>
            <a:endParaRPr lang="zh-CN" altLang="en-US"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3714" y="1082843"/>
            <a:ext cx="5024583" cy="45195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025414" y="5109976"/>
            <a:ext cx="5276494" cy="984757"/>
          </a:xfrm>
          <a:prstGeom prst="rect">
            <a:avLst/>
          </a:prstGeom>
          <a:noFill/>
        </p:spPr>
        <p:txBody>
          <a:bodyPr wrap="square" rtlCol="0">
            <a:spAutoFit/>
          </a:bodyPr>
          <a:lstStyle/>
          <a:p>
            <a:pPr marL="342900" indent="-342900" algn="just" eaLnBrk="1">
              <a:lnSpc>
                <a:spcPct val="110000"/>
              </a:lnSpc>
              <a:spcBef>
                <a:spcPts val="300"/>
              </a:spcBef>
              <a:spcAft>
                <a:spcPts val="3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数据密封：内部数据加密认证，密钥专属本</a:t>
            </a:r>
            <a:r>
              <a:rPr lang="en-US" altLang="zh-CN" dirty="0">
                <a:solidFill>
                  <a:srgbClr val="202122"/>
                </a:solidFill>
                <a:latin typeface="Arial" panose="020B0604020202020204" pitchFamily="34" charset="0"/>
              </a:rPr>
              <a:t>enclave</a:t>
            </a:r>
            <a:r>
              <a:rPr lang="zh-CN" altLang="en-US" dirty="0">
                <a:solidFill>
                  <a:srgbClr val="202122"/>
                </a:solidFill>
                <a:latin typeface="Arial" panose="020B0604020202020204" pitchFamily="34" charset="0"/>
              </a:rPr>
              <a:t>，由</a:t>
            </a:r>
            <a:r>
              <a:rPr lang="zh-CN" altLang="en-US" dirty="0">
                <a:solidFill>
                  <a:schemeClr val="accent4">
                    <a:lumMod val="60000"/>
                    <a:lumOff val="40000"/>
                  </a:schemeClr>
                </a:solidFill>
                <a:latin typeface="Arial" panose="020B0604020202020204" pitchFamily="34" charset="0"/>
              </a:rPr>
              <a:t>度量值、签发者公钥杂凑值、自定义信息、</a:t>
            </a:r>
            <a:r>
              <a:rPr lang="en-US" altLang="zh-CN" dirty="0">
                <a:solidFill>
                  <a:schemeClr val="accent4">
                    <a:lumMod val="60000"/>
                    <a:lumOff val="40000"/>
                  </a:schemeClr>
                </a:solidFill>
                <a:latin typeface="Arial" panose="020B0604020202020204" pitchFamily="34" charset="0"/>
              </a:rPr>
              <a:t>CPU</a:t>
            </a:r>
            <a:r>
              <a:rPr lang="zh-CN" altLang="en-US" dirty="0">
                <a:solidFill>
                  <a:schemeClr val="accent4">
                    <a:lumMod val="60000"/>
                    <a:lumOff val="40000"/>
                  </a:schemeClr>
                </a:solidFill>
                <a:latin typeface="Arial" panose="020B0604020202020204" pitchFamily="34" charset="0"/>
              </a:rPr>
              <a:t>内固化秘密信息</a:t>
            </a:r>
            <a:r>
              <a:rPr lang="zh-CN" altLang="en-US" dirty="0">
                <a:solidFill>
                  <a:srgbClr val="202122"/>
                </a:solidFill>
                <a:latin typeface="Arial" panose="020B0604020202020204" pitchFamily="34" charset="0"/>
              </a:rPr>
              <a:t>派生</a:t>
            </a:r>
            <a:endParaRPr lang="en-US" altLang="zh-CN" dirty="0">
              <a:solidFill>
                <a:srgbClr val="202122"/>
              </a:solidFill>
              <a:latin typeface="Arial" panose="020B0604020202020204" pitchFamily="34" charset="0"/>
            </a:endParaRPr>
          </a:p>
        </p:txBody>
      </p:sp>
      <p:sp>
        <p:nvSpPr>
          <p:cNvPr id="5" name="文本框 4"/>
          <p:cNvSpPr txBox="1"/>
          <p:nvPr/>
        </p:nvSpPr>
        <p:spPr>
          <a:xfrm>
            <a:off x="6025414" y="3719619"/>
            <a:ext cx="5276494" cy="1289456"/>
          </a:xfrm>
          <a:prstGeom prst="rect">
            <a:avLst/>
          </a:prstGeom>
          <a:noFill/>
        </p:spPr>
        <p:txBody>
          <a:bodyPr wrap="square" rtlCol="0">
            <a:spAutoFit/>
          </a:bodyPr>
          <a:lstStyle/>
          <a:p>
            <a:pPr marL="342900" indent="-342900" algn="just" eaLnBrk="1">
              <a:lnSpc>
                <a:spcPct val="110000"/>
              </a:lnSpc>
              <a:spcBef>
                <a:spcPts val="300"/>
              </a:spcBef>
              <a:spcAft>
                <a:spcPts val="3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隔离执行环境：不同</a:t>
            </a:r>
            <a:r>
              <a:rPr lang="en-US" altLang="zh-CN" dirty="0">
                <a:solidFill>
                  <a:srgbClr val="202122"/>
                </a:solidFill>
                <a:latin typeface="Arial" panose="020B0604020202020204" pitchFamily="34" charset="0"/>
              </a:rPr>
              <a:t>enclave</a:t>
            </a:r>
            <a:r>
              <a:rPr lang="zh-CN" altLang="en-US" dirty="0">
                <a:solidFill>
                  <a:srgbClr val="202122"/>
                </a:solidFill>
                <a:latin typeface="Arial" panose="020B0604020202020204" pitchFamily="34" charset="0"/>
              </a:rPr>
              <a:t>拥有</a:t>
            </a:r>
            <a:r>
              <a:rPr lang="zh-CN" altLang="en-US" dirty="0">
                <a:solidFill>
                  <a:schemeClr val="accent4">
                    <a:lumMod val="60000"/>
                    <a:lumOff val="40000"/>
                  </a:schemeClr>
                </a:solidFill>
                <a:latin typeface="Arial" panose="020B0604020202020204" pitchFamily="34" charset="0"/>
              </a:rPr>
              <a:t>唯一标识</a:t>
            </a:r>
            <a:r>
              <a:rPr lang="zh-CN" altLang="en-US" dirty="0">
                <a:solidFill>
                  <a:srgbClr val="202122"/>
                </a:solidFill>
                <a:latin typeface="Arial" panose="020B0604020202020204" pitchFamily="34" charset="0"/>
              </a:rPr>
              <a:t>，与</a:t>
            </a:r>
            <a:r>
              <a:rPr lang="en-US" altLang="zh-CN" dirty="0">
                <a:solidFill>
                  <a:srgbClr val="202122"/>
                </a:solidFill>
                <a:latin typeface="Arial" panose="020B0604020202020204" pitchFamily="34" charset="0"/>
              </a:rPr>
              <a:t>enclave</a:t>
            </a:r>
            <a:r>
              <a:rPr lang="zh-CN" altLang="en-US" dirty="0">
                <a:solidFill>
                  <a:srgbClr val="202122"/>
                </a:solidFill>
                <a:latin typeface="Arial" panose="020B0604020202020204" pitchFamily="34" charset="0"/>
              </a:rPr>
              <a:t>内</a:t>
            </a:r>
            <a:r>
              <a:rPr lang="zh-CN" altLang="en-US" dirty="0">
                <a:solidFill>
                  <a:schemeClr val="accent4">
                    <a:lumMod val="60000"/>
                    <a:lumOff val="40000"/>
                  </a:schemeClr>
                </a:solidFill>
                <a:latin typeface="Arial" panose="020B0604020202020204" pitchFamily="34" charset="0"/>
              </a:rPr>
              <a:t>代码</a:t>
            </a:r>
            <a:r>
              <a:rPr lang="en-US" altLang="zh-CN" dirty="0">
                <a:solidFill>
                  <a:schemeClr val="accent4">
                    <a:lumMod val="60000"/>
                    <a:lumOff val="40000"/>
                  </a:schemeClr>
                </a:solidFill>
                <a:latin typeface="Arial" panose="020B0604020202020204" pitchFamily="34" charset="0"/>
              </a:rPr>
              <a:t>Hash</a:t>
            </a:r>
            <a:r>
              <a:rPr lang="zh-CN" altLang="en-US" dirty="0">
                <a:solidFill>
                  <a:schemeClr val="accent4">
                    <a:lumMod val="60000"/>
                    <a:lumOff val="40000"/>
                  </a:schemeClr>
                </a:solidFill>
                <a:latin typeface="Arial" panose="020B0604020202020204" pitchFamily="34" charset="0"/>
              </a:rPr>
              <a:t>值</a:t>
            </a:r>
            <a:r>
              <a:rPr lang="zh-CN" altLang="en-US" dirty="0">
                <a:solidFill>
                  <a:srgbClr val="202122"/>
                </a:solidFill>
                <a:latin typeface="Arial" panose="020B0604020202020204" pitchFamily="34" charset="0"/>
              </a:rPr>
              <a:t>相关，称为</a:t>
            </a:r>
            <a:r>
              <a:rPr lang="en-US" altLang="zh-CN" dirty="0">
                <a:solidFill>
                  <a:srgbClr val="202122"/>
                </a:solidFill>
                <a:latin typeface="Arial" panose="020B0604020202020204" pitchFamily="34" charset="0"/>
              </a:rPr>
              <a:t>enclave</a:t>
            </a:r>
            <a:r>
              <a:rPr lang="zh-CN" altLang="en-US" dirty="0">
                <a:solidFill>
                  <a:srgbClr val="202122"/>
                </a:solidFill>
                <a:latin typeface="Arial" panose="020B0604020202020204" pitchFamily="34" charset="0"/>
              </a:rPr>
              <a:t>度量值，</a:t>
            </a:r>
            <a:r>
              <a:rPr lang="en-US" altLang="zh-CN" dirty="0">
                <a:solidFill>
                  <a:srgbClr val="202122"/>
                </a:solidFill>
                <a:latin typeface="Arial" panose="020B0604020202020204" pitchFamily="34" charset="0"/>
              </a:rPr>
              <a:t>CPU</a:t>
            </a:r>
            <a:r>
              <a:rPr lang="zh-CN" altLang="en-US" dirty="0">
                <a:solidFill>
                  <a:srgbClr val="202122"/>
                </a:solidFill>
                <a:latin typeface="Arial" panose="020B0604020202020204" pitchFamily="34" charset="0"/>
              </a:rPr>
              <a:t>通过此值在硬件层次上区分</a:t>
            </a:r>
            <a:r>
              <a:rPr lang="en-US" altLang="zh-CN" dirty="0">
                <a:solidFill>
                  <a:srgbClr val="202122"/>
                </a:solidFill>
                <a:latin typeface="Arial" panose="020B0604020202020204" pitchFamily="34" charset="0"/>
              </a:rPr>
              <a:t>enclave</a:t>
            </a:r>
            <a:r>
              <a:rPr lang="zh-CN" altLang="en-US" dirty="0">
                <a:solidFill>
                  <a:srgbClr val="202122"/>
                </a:solidFill>
                <a:latin typeface="Arial" panose="020B0604020202020204" pitchFamily="34" charset="0"/>
              </a:rPr>
              <a:t>；挂起时将当前状态加密存储，清空寄存器</a:t>
            </a:r>
            <a:endParaRPr lang="en-US" altLang="zh-CN" dirty="0">
              <a:solidFill>
                <a:srgbClr val="202122"/>
              </a:solidFill>
              <a:latin typeface="Arial" panose="020B0604020202020204" pitchFamily="34" charset="0"/>
            </a:endParaRPr>
          </a:p>
        </p:txBody>
      </p:sp>
      <p:sp>
        <p:nvSpPr>
          <p:cNvPr id="6" name="文本框 5"/>
          <p:cNvSpPr txBox="1"/>
          <p:nvPr/>
        </p:nvSpPr>
        <p:spPr>
          <a:xfrm>
            <a:off x="6025414" y="2633962"/>
            <a:ext cx="5276494" cy="984757"/>
          </a:xfrm>
          <a:prstGeom prst="rect">
            <a:avLst/>
          </a:prstGeom>
          <a:noFill/>
        </p:spPr>
        <p:txBody>
          <a:bodyPr wrap="square" rtlCol="0">
            <a:spAutoFit/>
          </a:bodyPr>
          <a:lstStyle/>
          <a:p>
            <a:pPr marL="342900" indent="-342900" algn="just" eaLnBrk="1">
              <a:lnSpc>
                <a:spcPct val="110000"/>
              </a:lnSpc>
              <a:spcBef>
                <a:spcPts val="300"/>
              </a:spcBef>
              <a:spcAft>
                <a:spcPts val="3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内存加密：在物理内存划定</a:t>
            </a:r>
            <a:r>
              <a:rPr lang="zh-CN" altLang="en-US" dirty="0">
                <a:solidFill>
                  <a:schemeClr val="accent4">
                    <a:lumMod val="60000"/>
                    <a:lumOff val="40000"/>
                  </a:schemeClr>
                </a:solidFill>
                <a:latin typeface="Arial" panose="020B0604020202020204" pitchFamily="34" charset="0"/>
              </a:rPr>
              <a:t>保留区域</a:t>
            </a:r>
            <a:r>
              <a:rPr lang="zh-CN" altLang="en-US" dirty="0">
                <a:solidFill>
                  <a:srgbClr val="202122"/>
                </a:solidFill>
                <a:latin typeface="Arial" panose="020B0604020202020204" pitchFamily="34" charset="0"/>
              </a:rPr>
              <a:t>，</a:t>
            </a:r>
            <a:r>
              <a:rPr lang="zh-CN" altLang="en-US" dirty="0">
                <a:solidFill>
                  <a:schemeClr val="accent4">
                    <a:lumMod val="60000"/>
                    <a:lumOff val="40000"/>
                  </a:schemeClr>
                </a:solidFill>
                <a:latin typeface="Arial" panose="020B0604020202020204" pitchFamily="34" charset="0"/>
              </a:rPr>
              <a:t>数据</a:t>
            </a:r>
            <a:r>
              <a:rPr lang="zh-CN" altLang="en-US" dirty="0">
                <a:solidFill>
                  <a:srgbClr val="202122"/>
                </a:solidFill>
                <a:latin typeface="Arial" panose="020B0604020202020204" pitchFamily="34" charset="0"/>
              </a:rPr>
              <a:t>由</a:t>
            </a:r>
            <a:r>
              <a:rPr lang="en-US" altLang="zh-CN" dirty="0">
                <a:solidFill>
                  <a:srgbClr val="202122"/>
                </a:solidFill>
                <a:latin typeface="Arial" panose="020B0604020202020204" pitchFamily="34" charset="0"/>
              </a:rPr>
              <a:t>CPU</a:t>
            </a:r>
            <a:r>
              <a:rPr lang="zh-CN" altLang="en-US" dirty="0">
                <a:solidFill>
                  <a:schemeClr val="accent4">
                    <a:lumMod val="60000"/>
                    <a:lumOff val="40000"/>
                  </a:schemeClr>
                </a:solidFill>
                <a:latin typeface="Arial" panose="020B0604020202020204" pitchFamily="34" charset="0"/>
              </a:rPr>
              <a:t>加密后存入内存</a:t>
            </a:r>
            <a:r>
              <a:rPr lang="zh-CN" altLang="en-US" dirty="0">
                <a:solidFill>
                  <a:srgbClr val="202122"/>
                </a:solidFill>
                <a:latin typeface="Arial" panose="020B0604020202020204" pitchFamily="34" charset="0"/>
              </a:rPr>
              <a:t>，加密密钥永不出</a:t>
            </a:r>
            <a:r>
              <a:rPr lang="en-US" altLang="zh-CN" dirty="0">
                <a:solidFill>
                  <a:srgbClr val="202122"/>
                </a:solidFill>
                <a:latin typeface="Arial" panose="020B0604020202020204" pitchFamily="34" charset="0"/>
              </a:rPr>
              <a:t>CPU</a:t>
            </a:r>
            <a:r>
              <a:rPr lang="zh-CN" altLang="en-US" dirty="0">
                <a:solidFill>
                  <a:srgbClr val="202122"/>
                </a:solidFill>
                <a:latin typeface="Arial" panose="020B0604020202020204" pitchFamily="34" charset="0"/>
              </a:rPr>
              <a:t>，每次开机时随机生成，操作系统也无权访问</a:t>
            </a:r>
            <a:endParaRPr lang="en-US" altLang="zh-CN" dirty="0">
              <a:solidFill>
                <a:srgbClr val="202122"/>
              </a:solidFill>
              <a:latin typeface="Arial" panose="020B0604020202020204" pitchFamily="34" charset="0"/>
            </a:endParaRPr>
          </a:p>
        </p:txBody>
      </p:sp>
      <p:sp>
        <p:nvSpPr>
          <p:cNvPr id="8" name="文本框 7"/>
          <p:cNvSpPr txBox="1"/>
          <p:nvPr/>
        </p:nvSpPr>
        <p:spPr>
          <a:xfrm>
            <a:off x="6025414" y="938908"/>
            <a:ext cx="5276494" cy="1594154"/>
          </a:xfrm>
          <a:prstGeom prst="rect">
            <a:avLst/>
          </a:prstGeom>
          <a:noFill/>
        </p:spPr>
        <p:txBody>
          <a:bodyPr wrap="square" rtlCol="0">
            <a:spAutoFit/>
          </a:bodyPr>
          <a:lstStyle/>
          <a:p>
            <a:pPr marL="342900" indent="-342900" algn="just" eaLnBrk="1">
              <a:lnSpc>
                <a:spcPct val="110000"/>
              </a:lnSpc>
              <a:spcBef>
                <a:spcPts val="300"/>
              </a:spcBef>
              <a:spcAft>
                <a:spcPts val="300"/>
              </a:spcAft>
              <a:buClr>
                <a:schemeClr val="tx2"/>
              </a:buClr>
              <a:buFont typeface="Arial" panose="020B0604020202020204" pitchFamily="34" charset="0"/>
              <a:buChar char="•"/>
            </a:pPr>
            <a:r>
              <a:rPr lang="en-US" altLang="zh-CN" b="0" i="0" dirty="0">
                <a:solidFill>
                  <a:srgbClr val="202122"/>
                </a:solidFill>
                <a:effectLst/>
                <a:latin typeface="Arial" panose="020B0604020202020204" pitchFamily="34" charset="0"/>
              </a:rPr>
              <a:t>Intel SGX</a:t>
            </a:r>
            <a:r>
              <a:rPr lang="zh-CN" altLang="en-US" b="0" i="0" dirty="0">
                <a:solidFill>
                  <a:srgbClr val="202122"/>
                </a:solidFill>
                <a:effectLst/>
                <a:latin typeface="Arial" panose="020B0604020202020204" pitchFamily="34" charset="0"/>
              </a:rPr>
              <a:t>为应用程序提供</a:t>
            </a:r>
            <a:r>
              <a:rPr lang="zh-CN" altLang="en-US" b="0" i="0" dirty="0">
                <a:solidFill>
                  <a:schemeClr val="accent4">
                    <a:lumMod val="60000"/>
                    <a:lumOff val="40000"/>
                  </a:schemeClr>
                </a:solidFill>
                <a:effectLst/>
                <a:latin typeface="Arial" panose="020B0604020202020204" pitchFamily="34" charset="0"/>
              </a:rPr>
              <a:t>可信的隔离执行环境</a:t>
            </a:r>
            <a:r>
              <a:rPr lang="zh-CN" altLang="en-US" b="0" i="0" dirty="0">
                <a:solidFill>
                  <a:srgbClr val="202122"/>
                </a:solidFill>
                <a:effectLst/>
                <a:latin typeface="Arial" panose="020B0604020202020204" pitchFamily="34" charset="0"/>
              </a:rPr>
              <a:t>，称为</a:t>
            </a:r>
            <a:r>
              <a:rPr lang="en-US" altLang="zh-CN" b="0" i="0" dirty="0">
                <a:solidFill>
                  <a:schemeClr val="accent4">
                    <a:lumMod val="60000"/>
                    <a:lumOff val="40000"/>
                  </a:schemeClr>
                </a:solidFill>
                <a:effectLst/>
                <a:latin typeface="Arial" panose="020B0604020202020204" pitchFamily="34" charset="0"/>
              </a:rPr>
              <a:t>enclave</a:t>
            </a:r>
            <a:r>
              <a:rPr lang="zh-CN" altLang="en-US" b="0" i="0" dirty="0">
                <a:solidFill>
                  <a:schemeClr val="accent4">
                    <a:lumMod val="60000"/>
                    <a:lumOff val="40000"/>
                  </a:schemeClr>
                </a:solidFill>
                <a:effectLst/>
                <a:latin typeface="Arial" panose="020B0604020202020204" pitchFamily="34" charset="0"/>
              </a:rPr>
              <a:t>（飞地）</a:t>
            </a:r>
            <a:r>
              <a:rPr lang="zh-CN" altLang="en-US" b="0" i="0" dirty="0">
                <a:effectLst/>
                <a:latin typeface="Arial" panose="020B0604020202020204" pitchFamily="34" charset="0"/>
              </a:rPr>
              <a:t>；是一套</a:t>
            </a:r>
            <a:r>
              <a:rPr lang="en-US" altLang="zh-CN" b="0" i="0" dirty="0">
                <a:effectLst/>
                <a:latin typeface="Arial" panose="020B0604020202020204" pitchFamily="34" charset="0"/>
              </a:rPr>
              <a:t>CPU</a:t>
            </a:r>
            <a:r>
              <a:rPr lang="zh-CN" altLang="en-US" b="0" i="0" dirty="0">
                <a:effectLst/>
                <a:latin typeface="Arial" panose="020B0604020202020204" pitchFamily="34" charset="0"/>
              </a:rPr>
              <a:t>指令，支持应用程序通过初始化指令创建</a:t>
            </a:r>
            <a:r>
              <a:rPr lang="en-US" altLang="zh-CN" b="0" i="0" dirty="0">
                <a:effectLst/>
                <a:latin typeface="Arial" panose="020B0604020202020204" pitchFamily="34" charset="0"/>
              </a:rPr>
              <a:t>enclave</a:t>
            </a:r>
            <a:r>
              <a:rPr lang="zh-CN" altLang="en-US" b="0" i="0" dirty="0">
                <a:effectLst/>
                <a:latin typeface="Arial" panose="020B0604020202020204" pitchFamily="34" charset="0"/>
              </a:rPr>
              <a:t>，</a:t>
            </a:r>
            <a:r>
              <a:rPr lang="zh-CN" altLang="en-US" b="0" i="0" dirty="0">
                <a:solidFill>
                  <a:schemeClr val="accent4">
                    <a:lumMod val="60000"/>
                    <a:lumOff val="40000"/>
                  </a:schemeClr>
                </a:solidFill>
                <a:effectLst/>
                <a:latin typeface="Arial" panose="020B0604020202020204" pitchFamily="34" charset="0"/>
              </a:rPr>
              <a:t>禁止其他</a:t>
            </a:r>
            <a:r>
              <a:rPr lang="zh-CN" altLang="en-US" b="0" i="0" dirty="0">
                <a:effectLst/>
                <a:latin typeface="Arial" panose="020B0604020202020204" pitchFamily="34" charset="0"/>
              </a:rPr>
              <a:t>应用程序、操作系统、虚拟机等</a:t>
            </a:r>
            <a:r>
              <a:rPr lang="zh-CN" altLang="en-US" b="0" i="0" dirty="0">
                <a:solidFill>
                  <a:schemeClr val="accent4">
                    <a:lumMod val="60000"/>
                    <a:lumOff val="40000"/>
                  </a:schemeClr>
                </a:solidFill>
                <a:effectLst/>
                <a:latin typeface="Arial" panose="020B0604020202020204" pitchFamily="34" charset="0"/>
              </a:rPr>
              <a:t>对</a:t>
            </a:r>
            <a:r>
              <a:rPr lang="en-US" altLang="zh-CN" b="0" i="0" dirty="0">
                <a:solidFill>
                  <a:schemeClr val="accent4">
                    <a:lumMod val="60000"/>
                    <a:lumOff val="40000"/>
                  </a:schemeClr>
                </a:solidFill>
                <a:effectLst/>
                <a:latin typeface="Arial" panose="020B0604020202020204" pitchFamily="34" charset="0"/>
              </a:rPr>
              <a:t>enclave</a:t>
            </a:r>
            <a:r>
              <a:rPr lang="zh-CN" altLang="en-US" b="0" i="0" dirty="0">
                <a:effectLst/>
                <a:latin typeface="Arial" panose="020B0604020202020204" pitchFamily="34" charset="0"/>
              </a:rPr>
              <a:t>内代码和数据的直接</a:t>
            </a:r>
            <a:r>
              <a:rPr lang="zh-CN" altLang="en-US" b="0" i="0" dirty="0">
                <a:solidFill>
                  <a:schemeClr val="accent4">
                    <a:lumMod val="60000"/>
                    <a:lumOff val="40000"/>
                  </a:schemeClr>
                </a:solidFill>
                <a:effectLst/>
                <a:latin typeface="Arial" panose="020B0604020202020204" pitchFamily="34" charset="0"/>
              </a:rPr>
              <a:t>访问</a:t>
            </a:r>
            <a:endParaRPr lang="zh-CN" altLang="en-US" b="0" i="0" dirty="0">
              <a:solidFill>
                <a:schemeClr val="accent4">
                  <a:lumMod val="60000"/>
                  <a:lumOff val="40000"/>
                </a:schemeClr>
              </a:solidFill>
              <a:effectLst/>
              <a:latin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SGX </a:t>
            </a:r>
            <a:r>
              <a:rPr lang="zh-CN" altLang="en-US" dirty="0"/>
              <a:t>密钥安全方案</a:t>
            </a:r>
            <a:endParaRPr lang="zh-CN" altLang="en-US" dirty="0"/>
          </a:p>
        </p:txBody>
      </p:sp>
      <p:grpSp>
        <p:nvGrpSpPr>
          <p:cNvPr id="3" name="组合 2"/>
          <p:cNvGrpSpPr/>
          <p:nvPr/>
        </p:nvGrpSpPr>
        <p:grpSpPr>
          <a:xfrm>
            <a:off x="297506" y="1013786"/>
            <a:ext cx="11141882" cy="1222849"/>
            <a:chOff x="562438" y="3561198"/>
            <a:chExt cx="11141882" cy="1222849"/>
          </a:xfrm>
        </p:grpSpPr>
        <p:sp>
          <p:nvSpPr>
            <p:cNvPr id="4" name="文本框 3"/>
            <p:cNvSpPr txBox="1"/>
            <p:nvPr/>
          </p:nvSpPr>
          <p:spPr>
            <a:xfrm>
              <a:off x="562438" y="4113607"/>
              <a:ext cx="11141882" cy="670440"/>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每个</a:t>
              </a:r>
              <a:r>
                <a:rPr lang="en-US" altLang="zh-CN" dirty="0">
                  <a:solidFill>
                    <a:schemeClr val="accent4">
                      <a:lumMod val="60000"/>
                      <a:lumOff val="40000"/>
                    </a:schemeClr>
                  </a:solidFill>
                  <a:latin typeface="+mn-ea"/>
                  <a:ea typeface="+mn-ea"/>
                  <a:cs typeface="Arial" panose="020B0604020202020204" pitchFamily="34" charset="0"/>
                </a:rPr>
                <a:t>enclave</a:t>
              </a:r>
              <a:r>
                <a:rPr lang="zh-CN" altLang="en-US" dirty="0">
                  <a:solidFill>
                    <a:schemeClr val="accent4">
                      <a:lumMod val="60000"/>
                      <a:lumOff val="40000"/>
                    </a:schemeClr>
                  </a:solidFill>
                  <a:latin typeface="+mn-ea"/>
                  <a:ea typeface="+mn-ea"/>
                  <a:cs typeface="Arial" panose="020B0604020202020204" pitchFamily="34" charset="0"/>
                </a:rPr>
                <a:t>度量值唯一且与</a:t>
              </a:r>
              <a:r>
                <a:rPr lang="en-US" altLang="zh-CN" dirty="0">
                  <a:solidFill>
                    <a:schemeClr val="accent4">
                      <a:lumMod val="60000"/>
                      <a:lumOff val="40000"/>
                    </a:schemeClr>
                  </a:solidFill>
                  <a:latin typeface="+mn-ea"/>
                  <a:ea typeface="+mn-ea"/>
                  <a:cs typeface="Arial" panose="020B0604020202020204" pitchFamily="34" charset="0"/>
                </a:rPr>
                <a:t>enclave</a:t>
              </a:r>
              <a:r>
                <a:rPr lang="zh-CN" altLang="en-US" dirty="0">
                  <a:solidFill>
                    <a:schemeClr val="accent4">
                      <a:lumMod val="60000"/>
                      <a:lumOff val="40000"/>
                    </a:schemeClr>
                  </a:solidFill>
                  <a:latin typeface="+mn-ea"/>
                  <a:ea typeface="+mn-ea"/>
                  <a:cs typeface="Arial" panose="020B0604020202020204" pitchFamily="34" charset="0"/>
                </a:rPr>
                <a:t>内代码相关</a:t>
              </a:r>
              <a:r>
                <a:rPr lang="zh-CN" altLang="en-US" dirty="0">
                  <a:latin typeface="+mn-ea"/>
                  <a:ea typeface="+mn-ea"/>
                  <a:cs typeface="Arial" panose="020B0604020202020204" pitchFamily="34" charset="0"/>
                </a:rPr>
                <a:t>，对代码的任意修改都会导致</a:t>
              </a:r>
              <a:r>
                <a:rPr lang="en-US" altLang="zh-CN" dirty="0">
                  <a:latin typeface="+mn-ea"/>
                  <a:ea typeface="+mn-ea"/>
                  <a:cs typeface="Arial" panose="020B0604020202020204" pitchFamily="34" charset="0"/>
                </a:rPr>
                <a:t>enclave</a:t>
              </a:r>
              <a:r>
                <a:rPr lang="zh-CN" altLang="en-US" dirty="0">
                  <a:latin typeface="+mn-ea"/>
                  <a:ea typeface="+mn-ea"/>
                  <a:cs typeface="Arial" panose="020B0604020202020204" pitchFamily="34" charset="0"/>
                </a:rPr>
                <a:t>度量值改变，</a:t>
              </a:r>
              <a:r>
                <a:rPr lang="en-US" altLang="zh-CN" dirty="0">
                  <a:latin typeface="+mn-ea"/>
                  <a:ea typeface="+mn-ea"/>
                  <a:cs typeface="Arial" panose="020B0604020202020204" pitchFamily="34" charset="0"/>
                </a:rPr>
                <a:t>CPU </a:t>
              </a:r>
              <a:r>
                <a:rPr lang="zh-CN" altLang="en-US" dirty="0">
                  <a:latin typeface="+mn-ea"/>
                  <a:ea typeface="+mn-ea"/>
                  <a:cs typeface="Arial" panose="020B0604020202020204" pitchFamily="34" charset="0"/>
                </a:rPr>
                <a:t>能够通过度量值在硬件层次上区分</a:t>
              </a:r>
              <a:r>
                <a:rPr lang="en-US" altLang="zh-CN" dirty="0">
                  <a:latin typeface="+mn-ea"/>
                  <a:ea typeface="+mn-ea"/>
                  <a:cs typeface="Arial" panose="020B0604020202020204" pitchFamily="34" charset="0"/>
                </a:rPr>
                <a:t>enclave</a:t>
              </a:r>
              <a:r>
                <a:rPr lang="zh-CN" altLang="en-US" dirty="0">
                  <a:latin typeface="+mn-ea"/>
                  <a:ea typeface="+mn-ea"/>
                  <a:cs typeface="Arial" panose="020B0604020202020204" pitchFamily="34" charset="0"/>
                </a:rPr>
                <a:t>。因此，外部无法破坏</a:t>
              </a:r>
              <a:r>
                <a:rPr lang="en-US" altLang="zh-CN" dirty="0">
                  <a:latin typeface="+mn-ea"/>
                  <a:ea typeface="+mn-ea"/>
                  <a:cs typeface="Arial" panose="020B0604020202020204" pitchFamily="34" charset="0"/>
                </a:rPr>
                <a:t>enclave</a:t>
              </a:r>
              <a:r>
                <a:rPr lang="zh-CN" altLang="en-US" dirty="0">
                  <a:latin typeface="+mn-ea"/>
                  <a:ea typeface="+mn-ea"/>
                  <a:cs typeface="Arial" panose="020B0604020202020204" pitchFamily="34" charset="0"/>
                </a:rPr>
                <a:t>内的密码软件实现的代码完整性</a:t>
              </a:r>
              <a:endParaRPr lang="en-US" altLang="zh-CN" sz="2000" dirty="0">
                <a:latin typeface="+mn-ea"/>
                <a:ea typeface="+mn-ea"/>
                <a:cs typeface="Arial" panose="020B0604020202020204" pitchFamily="34" charset="0"/>
              </a:endParaRPr>
            </a:p>
          </p:txBody>
        </p:sp>
        <p:sp>
          <p:nvSpPr>
            <p:cNvPr id="5" name="îṣlîḍe">
              <a:hlinkClick r:id="" action="ppaction://noaction"/>
            </p:cNvPr>
            <p:cNvSpPr/>
            <p:nvPr/>
          </p:nvSpPr>
          <p:spPr>
            <a:xfrm>
              <a:off x="1108428" y="3574520"/>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代码完整性保护</a:t>
              </a:r>
              <a:endParaRPr lang="zh-CN" altLang="en-US" sz="2400" b="1" spc="100" dirty="0">
                <a:solidFill>
                  <a:schemeClr val="accent4"/>
                </a:solidFill>
              </a:endParaRPr>
            </a:p>
          </p:txBody>
        </p:sp>
        <p:sp>
          <p:nvSpPr>
            <p:cNvPr id="6" name="Freeform 12"/>
            <p:cNvSpPr/>
            <p:nvPr/>
          </p:nvSpPr>
          <p:spPr bwMode="auto">
            <a:xfrm>
              <a:off x="562438" y="3561198"/>
              <a:ext cx="503520" cy="438965"/>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 name="组合 6"/>
          <p:cNvGrpSpPr/>
          <p:nvPr/>
        </p:nvGrpSpPr>
        <p:grpSpPr>
          <a:xfrm>
            <a:off x="297506" y="2447450"/>
            <a:ext cx="11141882" cy="1985091"/>
            <a:chOff x="342973" y="2996435"/>
            <a:chExt cx="11141882" cy="1985091"/>
          </a:xfrm>
        </p:grpSpPr>
        <p:sp>
          <p:nvSpPr>
            <p:cNvPr id="8" name="文本框 7"/>
            <p:cNvSpPr txBox="1"/>
            <p:nvPr/>
          </p:nvSpPr>
          <p:spPr>
            <a:xfrm>
              <a:off x="342973" y="3603135"/>
              <a:ext cx="11141882" cy="1378391"/>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不同 </a:t>
              </a:r>
              <a:r>
                <a:rPr lang="en-US" altLang="zh-CN" dirty="0">
                  <a:latin typeface="+mn-ea"/>
                  <a:ea typeface="+mn-ea"/>
                  <a:cs typeface="Arial" panose="020B0604020202020204" pitchFamily="34" charset="0"/>
                </a:rPr>
                <a:t>enclave </a:t>
              </a:r>
              <a:r>
                <a:rPr lang="zh-CN" altLang="en-US" dirty="0">
                  <a:latin typeface="+mn-ea"/>
                  <a:ea typeface="+mn-ea"/>
                  <a:cs typeface="Arial" panose="020B0604020202020204" pitchFamily="34" charset="0"/>
                </a:rPr>
                <a:t>之间</a:t>
              </a:r>
              <a:r>
                <a:rPr lang="zh-CN" altLang="en-US" dirty="0">
                  <a:solidFill>
                    <a:schemeClr val="accent4">
                      <a:lumMod val="60000"/>
                      <a:lumOff val="40000"/>
                    </a:schemeClr>
                  </a:solidFill>
                  <a:latin typeface="+mn-ea"/>
                  <a:ea typeface="+mn-ea"/>
                  <a:cs typeface="Arial" panose="020B0604020202020204" pitchFamily="34" charset="0"/>
                </a:rPr>
                <a:t>相互隔离</a:t>
              </a:r>
              <a:r>
                <a:rPr lang="zh-CN" altLang="en-US" dirty="0">
                  <a:latin typeface="+mn-ea"/>
                  <a:ea typeface="+mn-ea"/>
                  <a:cs typeface="Arial" panose="020B0604020202020204" pitchFamily="34" charset="0"/>
                </a:rPr>
                <a:t>，外部无法访问和篡改 </a:t>
              </a:r>
              <a:r>
                <a:rPr lang="en-US" altLang="zh-CN" dirty="0">
                  <a:latin typeface="+mn-ea"/>
                  <a:ea typeface="+mn-ea"/>
                  <a:cs typeface="Arial" panose="020B0604020202020204" pitchFamily="34" charset="0"/>
                </a:rPr>
                <a:t>enclave </a:t>
              </a:r>
              <a:r>
                <a:rPr lang="zh-CN" altLang="en-US" dirty="0">
                  <a:latin typeface="+mn-ea"/>
                  <a:ea typeface="+mn-ea"/>
                  <a:cs typeface="Arial" panose="020B0604020202020204" pitchFamily="34" charset="0"/>
                </a:rPr>
                <a:t>的寄存器；一旦</a:t>
              </a:r>
              <a:r>
                <a:rPr lang="en-US" altLang="zh-CN" dirty="0">
                  <a:latin typeface="+mn-ea"/>
                  <a:ea typeface="+mn-ea"/>
                  <a:cs typeface="Arial" panose="020B0604020202020204" pitchFamily="34" charset="0"/>
                </a:rPr>
                <a:t>enclave</a:t>
              </a:r>
              <a:r>
                <a:rPr lang="zh-CN" altLang="en-US" dirty="0">
                  <a:latin typeface="+mn-ea"/>
                  <a:ea typeface="+mn-ea"/>
                  <a:cs typeface="Arial" panose="020B0604020202020204" pitchFamily="34" charset="0"/>
                </a:rPr>
                <a:t>离开</a:t>
              </a:r>
              <a:r>
                <a:rPr lang="en-US" altLang="zh-CN" dirty="0">
                  <a:latin typeface="+mn-ea"/>
                  <a:ea typeface="+mn-ea"/>
                  <a:cs typeface="Arial" panose="020B0604020202020204" pitchFamily="34" charset="0"/>
                </a:rPr>
                <a:t>CPU</a:t>
              </a:r>
              <a:r>
                <a:rPr lang="zh-CN" altLang="en-US" dirty="0">
                  <a:latin typeface="+mn-ea"/>
                  <a:ea typeface="+mn-ea"/>
                  <a:cs typeface="Arial" panose="020B0604020202020204" pitchFamily="34" charset="0"/>
                </a:rPr>
                <a:t>，处理器清空运行状态所有敏感数据</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en-US" altLang="zh-CN" dirty="0">
                  <a:latin typeface="+mn-ea"/>
                  <a:ea typeface="+mn-ea"/>
                  <a:cs typeface="Arial" panose="020B0604020202020204" pitchFamily="34" charset="0"/>
                </a:rPr>
                <a:t>SGX </a:t>
              </a:r>
              <a:r>
                <a:rPr lang="zh-CN" altLang="en-US" dirty="0">
                  <a:latin typeface="+mn-ea"/>
                  <a:ea typeface="+mn-ea"/>
                  <a:cs typeface="Arial" panose="020B0604020202020204" pitchFamily="34" charset="0"/>
                </a:rPr>
                <a:t>的处理器保留内存机制对内存数据进行了加密，不仅可以防止常规操作系统的攻击者获取其中的敏感信息，</a:t>
              </a:r>
              <a:r>
                <a:rPr lang="zh-CN" altLang="en-US" dirty="0">
                  <a:solidFill>
                    <a:schemeClr val="accent4">
                      <a:lumMod val="60000"/>
                      <a:lumOff val="40000"/>
                    </a:schemeClr>
                  </a:solidFill>
                  <a:latin typeface="+mn-ea"/>
                  <a:ea typeface="+mn-ea"/>
                  <a:cs typeface="Arial" panose="020B0604020202020204" pitchFamily="34" charset="0"/>
                </a:rPr>
                <a:t>还可以抵御物理攻击</a:t>
              </a:r>
              <a:endParaRPr lang="en-US" altLang="zh-CN" dirty="0">
                <a:solidFill>
                  <a:schemeClr val="accent4">
                    <a:lumMod val="60000"/>
                    <a:lumOff val="40000"/>
                  </a:schemeClr>
                </a:solidFill>
                <a:latin typeface="+mn-ea"/>
                <a:ea typeface="+mn-ea"/>
                <a:cs typeface="Arial" panose="020B0604020202020204" pitchFamily="34" charset="0"/>
              </a:endParaRPr>
            </a:p>
          </p:txBody>
        </p:sp>
        <p:sp>
          <p:nvSpPr>
            <p:cNvPr id="9" name="îṣlîḍe">
              <a:hlinkClick r:id="" action="ppaction://noaction"/>
            </p:cNvPr>
            <p:cNvSpPr/>
            <p:nvPr/>
          </p:nvSpPr>
          <p:spPr>
            <a:xfrm>
              <a:off x="888963" y="306404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运行期密钥保护</a:t>
              </a:r>
              <a:endParaRPr lang="zh-CN" altLang="en-US" sz="2400" b="1" spc="100" dirty="0">
                <a:solidFill>
                  <a:schemeClr val="accent4"/>
                </a:solidFill>
              </a:endParaRPr>
            </a:p>
          </p:txBody>
        </p:sp>
        <p:sp>
          <p:nvSpPr>
            <p:cNvPr id="15" name="íś1îdè"/>
            <p:cNvSpPr/>
            <p:nvPr/>
          </p:nvSpPr>
          <p:spPr>
            <a:xfrm>
              <a:off x="345496" y="2996435"/>
              <a:ext cx="500997" cy="516860"/>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grpSp>
        <p:nvGrpSpPr>
          <p:cNvPr id="10" name="组合 9"/>
          <p:cNvGrpSpPr/>
          <p:nvPr/>
        </p:nvGrpSpPr>
        <p:grpSpPr>
          <a:xfrm>
            <a:off x="297506" y="4643357"/>
            <a:ext cx="11141882" cy="1301851"/>
            <a:chOff x="342973" y="4642474"/>
            <a:chExt cx="11141882" cy="1301851"/>
          </a:xfrm>
        </p:grpSpPr>
        <p:sp>
          <p:nvSpPr>
            <p:cNvPr id="12" name="文本框 11"/>
            <p:cNvSpPr txBox="1"/>
            <p:nvPr/>
          </p:nvSpPr>
          <p:spPr>
            <a:xfrm>
              <a:off x="342973" y="5273885"/>
              <a:ext cx="11141882" cy="670440"/>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solidFill>
                    <a:schemeClr val="accent4">
                      <a:lumMod val="60000"/>
                      <a:lumOff val="40000"/>
                    </a:schemeClr>
                  </a:solidFill>
                  <a:latin typeface="+mn-ea"/>
                  <a:ea typeface="+mn-ea"/>
                  <a:cs typeface="Arial" panose="020B0604020202020204" pitchFamily="34" charset="0"/>
                </a:rPr>
                <a:t>数据密封</a:t>
              </a:r>
              <a:r>
                <a:rPr lang="zh-CN" altLang="en-US" dirty="0">
                  <a:latin typeface="+mn-ea"/>
                  <a:ea typeface="+mn-ea"/>
                  <a:cs typeface="Arial" panose="020B0604020202020204" pitchFamily="34" charset="0"/>
                </a:rPr>
                <a:t>功能对密钥等敏感数据进行加密，</a:t>
              </a:r>
              <a:r>
                <a:rPr lang="zh-CN" altLang="en-US" dirty="0">
                  <a:solidFill>
                    <a:schemeClr val="accent4">
                      <a:lumMod val="60000"/>
                      <a:lumOff val="40000"/>
                    </a:schemeClr>
                  </a:solidFill>
                  <a:latin typeface="+mn-ea"/>
                  <a:ea typeface="+mn-ea"/>
                  <a:cs typeface="Arial" panose="020B0604020202020204" pitchFamily="34" charset="0"/>
                </a:rPr>
                <a:t>密封密钥只能由 </a:t>
              </a:r>
              <a:r>
                <a:rPr lang="en-US" altLang="zh-CN" dirty="0">
                  <a:solidFill>
                    <a:schemeClr val="accent4">
                      <a:lumMod val="60000"/>
                      <a:lumOff val="40000"/>
                    </a:schemeClr>
                  </a:solidFill>
                  <a:latin typeface="+mn-ea"/>
                  <a:ea typeface="+mn-ea"/>
                  <a:cs typeface="Arial" panose="020B0604020202020204" pitchFamily="34" charset="0"/>
                </a:rPr>
                <a:t>enclave </a:t>
              </a:r>
              <a:r>
                <a:rPr lang="zh-CN" altLang="en-US" dirty="0">
                  <a:solidFill>
                    <a:schemeClr val="accent4">
                      <a:lumMod val="60000"/>
                      <a:lumOff val="40000"/>
                    </a:schemeClr>
                  </a:solidFill>
                  <a:latin typeface="+mn-ea"/>
                  <a:ea typeface="+mn-ea"/>
                  <a:cs typeface="Arial" panose="020B0604020202020204" pitchFamily="34" charset="0"/>
                </a:rPr>
                <a:t>自身获取</a:t>
              </a:r>
              <a:r>
                <a:rPr lang="zh-CN" altLang="en-US" dirty="0">
                  <a:latin typeface="+mn-ea"/>
                  <a:ea typeface="+mn-ea"/>
                  <a:cs typeface="Arial" panose="020B0604020202020204" pitchFamily="34" charset="0"/>
                </a:rPr>
                <a:t>，包括其他</a:t>
              </a:r>
              <a:r>
                <a:rPr lang="en-US" altLang="zh-CN" dirty="0">
                  <a:latin typeface="+mn-ea"/>
                  <a:ea typeface="+mn-ea"/>
                  <a:cs typeface="Arial" panose="020B0604020202020204" pitchFamily="34" charset="0"/>
                </a:rPr>
                <a:t>enclave</a:t>
              </a:r>
              <a:r>
                <a:rPr lang="zh-CN" altLang="en-US" dirty="0">
                  <a:latin typeface="+mn-ea"/>
                  <a:ea typeface="+mn-ea"/>
                  <a:cs typeface="Arial" panose="020B0604020202020204" pitchFamily="34" charset="0"/>
                </a:rPr>
                <a:t>、操作系统、虚拟机监控器等在内的外部实体都无法获取该密钥</a:t>
              </a:r>
              <a:endParaRPr lang="en-US" altLang="zh-CN" sz="2000" dirty="0">
                <a:latin typeface="+mn-ea"/>
                <a:ea typeface="+mn-ea"/>
                <a:cs typeface="Arial" panose="020B0604020202020204" pitchFamily="34" charset="0"/>
              </a:endParaRPr>
            </a:p>
          </p:txBody>
        </p:sp>
        <p:sp>
          <p:nvSpPr>
            <p:cNvPr id="13" name="îṣlîḍe">
              <a:hlinkClick r:id="" action="ppaction://noaction"/>
            </p:cNvPr>
            <p:cNvSpPr/>
            <p:nvPr/>
          </p:nvSpPr>
          <p:spPr>
            <a:xfrm>
              <a:off x="888963" y="473479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存储期密钥保护</a:t>
              </a:r>
              <a:endParaRPr lang="zh-CN" altLang="en-US" sz="2400" b="1" spc="100" dirty="0">
                <a:solidFill>
                  <a:schemeClr val="accent4"/>
                </a:solidFill>
              </a:endParaRPr>
            </a:p>
          </p:txBody>
        </p:sp>
        <p:sp>
          <p:nvSpPr>
            <p:cNvPr id="17" name="i$1iḑé"/>
            <p:cNvSpPr/>
            <p:nvPr/>
          </p:nvSpPr>
          <p:spPr>
            <a:xfrm>
              <a:off x="377575" y="4642474"/>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sp>
        <p:nvSpPr>
          <p:cNvPr id="19" name="动作按钮: 后退或前一项 18">
            <a:hlinkClick r:id="rId1" action="ppaction://hlinksldjump" highlightClick="1"/>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a:t>Intel TXT</a:t>
            </a:r>
            <a:endParaRPr lang="zh-CN" altLang="en-US" dirty="0"/>
          </a:p>
        </p:txBody>
      </p:sp>
      <p:sp>
        <p:nvSpPr>
          <p:cNvPr id="4" name="ïṣḷiďê"/>
          <p:cNvSpPr txBox="1"/>
          <p:nvPr/>
        </p:nvSpPr>
        <p:spPr>
          <a:xfrm>
            <a:off x="305150" y="5041901"/>
            <a:ext cx="11100051" cy="1050890"/>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Ø"/>
            </a:pPr>
            <a:r>
              <a:rPr lang="zh-CN" altLang="en-US" dirty="0"/>
              <a:t>信任链：</a:t>
            </a:r>
            <a:endParaRPr lang="en-US" altLang="zh-CN" dirty="0"/>
          </a:p>
          <a:p>
            <a:pPr marL="742950" lvl="1" indent="-285750">
              <a:lnSpc>
                <a:spcPct val="130000"/>
              </a:lnSpc>
              <a:buFont typeface="Arial" panose="020B0604020202020204" pitchFamily="34" charset="0"/>
              <a:buChar char="•"/>
            </a:pPr>
            <a:r>
              <a:rPr lang="zh-CN" altLang="en-US" dirty="0"/>
              <a:t>获取 </a:t>
            </a:r>
            <a:r>
              <a:rPr lang="en-US" altLang="zh-CN" dirty="0">
                <a:solidFill>
                  <a:schemeClr val="accent4">
                    <a:lumMod val="60000"/>
                    <a:lumOff val="40000"/>
                  </a:schemeClr>
                </a:solidFill>
              </a:rPr>
              <a:t>PCR </a:t>
            </a:r>
            <a:r>
              <a:rPr lang="zh-CN" altLang="en-US" dirty="0">
                <a:solidFill>
                  <a:schemeClr val="accent4">
                    <a:lumMod val="60000"/>
                    <a:lumOff val="40000"/>
                  </a:schemeClr>
                </a:solidFill>
              </a:rPr>
              <a:t>的当前值和要扩展的度量值</a:t>
            </a:r>
            <a:r>
              <a:rPr lang="zh-CN" altLang="en-US" dirty="0"/>
              <a:t>，一起进行密码杂凑计算，然后用该度量值结果替换 </a:t>
            </a:r>
            <a:r>
              <a:rPr lang="en-US" altLang="zh-CN" dirty="0"/>
              <a:t>PCR </a:t>
            </a:r>
            <a:r>
              <a:rPr lang="zh-CN" altLang="en-US" dirty="0"/>
              <a:t>的内容，这样只有以完全相同的顺序进行完全相同的度量工作才能获得一致的度量值，建立信任链</a:t>
            </a:r>
            <a:endParaRPr lang="en-US" altLang="zh-CN" dirty="0"/>
          </a:p>
        </p:txBody>
      </p:sp>
      <p:sp>
        <p:nvSpPr>
          <p:cNvPr id="5" name="ïṣḷiďê"/>
          <p:cNvSpPr txBox="1"/>
          <p:nvPr/>
        </p:nvSpPr>
        <p:spPr>
          <a:xfrm>
            <a:off x="305148" y="3632128"/>
            <a:ext cx="11100051" cy="1546334"/>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Ø"/>
            </a:pPr>
            <a:r>
              <a:rPr lang="zh-CN" altLang="en-US" dirty="0"/>
              <a:t>可信平台模块（</a:t>
            </a:r>
            <a:r>
              <a:rPr lang="en-US" altLang="zh-CN" dirty="0"/>
              <a:t>Trusted Platform Module</a:t>
            </a:r>
            <a:r>
              <a:rPr lang="zh-CN" altLang="en-US" dirty="0"/>
              <a:t>，</a:t>
            </a:r>
            <a:r>
              <a:rPr lang="en-US" altLang="zh-CN" dirty="0"/>
              <a:t>TPM</a:t>
            </a:r>
            <a:r>
              <a:rPr lang="zh-CN" altLang="en-US" dirty="0"/>
              <a:t>）：</a:t>
            </a:r>
            <a:endParaRPr lang="en-US" altLang="zh-CN" dirty="0"/>
          </a:p>
          <a:p>
            <a:pPr marL="742950" lvl="1" indent="-285750">
              <a:lnSpc>
                <a:spcPct val="130000"/>
              </a:lnSpc>
              <a:buFont typeface="Arial" panose="020B0604020202020204" pitchFamily="34" charset="0"/>
              <a:buChar char="•"/>
            </a:pPr>
            <a:r>
              <a:rPr lang="zh-CN" altLang="en-US" dirty="0"/>
              <a:t>提供包括平台配置寄存器（</a:t>
            </a:r>
            <a:r>
              <a:rPr lang="en-US" altLang="zh-CN" dirty="0"/>
              <a:t>PCR</a:t>
            </a:r>
            <a:r>
              <a:rPr lang="zh-CN" altLang="en-US" dirty="0"/>
              <a:t>）、非易失性随机存取存储器 、随机数发生器、</a:t>
            </a:r>
            <a:r>
              <a:rPr lang="zh-CN" altLang="en-US" dirty="0">
                <a:solidFill>
                  <a:schemeClr val="accent4">
                    <a:lumMod val="60000"/>
                    <a:lumOff val="40000"/>
                  </a:schemeClr>
                </a:solidFill>
              </a:rPr>
              <a:t>密码实现、身份鉴别密钥</a:t>
            </a:r>
            <a:r>
              <a:rPr lang="zh-CN" altLang="en-US" dirty="0"/>
              <a:t>等组件和功能</a:t>
            </a:r>
            <a:endParaRPr lang="en-US" altLang="zh-CN" dirty="0"/>
          </a:p>
          <a:p>
            <a:pPr marL="742950" lvl="1" indent="-285750">
              <a:lnSpc>
                <a:spcPct val="130000"/>
              </a:lnSpc>
              <a:buFont typeface="Arial" panose="020B0604020202020204" pitchFamily="34" charset="0"/>
              <a:buChar char="•"/>
            </a:pPr>
            <a:r>
              <a:rPr lang="en-US" altLang="zh-CN" dirty="0"/>
              <a:t>PCR</a:t>
            </a:r>
            <a:r>
              <a:rPr lang="zh-CN" altLang="en-US" dirty="0">
                <a:solidFill>
                  <a:schemeClr val="tx1">
                    <a:lumMod val="75000"/>
                    <a:lumOff val="25000"/>
                  </a:schemeClr>
                </a:solidFill>
              </a:rPr>
              <a:t>存储</a:t>
            </a:r>
            <a:r>
              <a:rPr lang="zh-CN" altLang="en-US" dirty="0">
                <a:solidFill>
                  <a:schemeClr val="accent4">
                    <a:lumMod val="60000"/>
                    <a:lumOff val="40000"/>
                  </a:schemeClr>
                </a:solidFill>
              </a:rPr>
              <a:t>度量值</a:t>
            </a:r>
            <a:r>
              <a:rPr lang="zh-CN" altLang="en-US" dirty="0"/>
              <a:t>，并不为各个组件存储度量值，而是接照</a:t>
            </a:r>
            <a:r>
              <a:rPr lang="zh-CN" altLang="en-US" dirty="0">
                <a:solidFill>
                  <a:schemeClr val="accent4">
                    <a:lumMod val="60000"/>
                    <a:lumOff val="40000"/>
                  </a:schemeClr>
                </a:solidFill>
              </a:rPr>
              <a:t>一定的顺序</a:t>
            </a:r>
            <a:r>
              <a:rPr lang="zh-CN" altLang="en-US" dirty="0"/>
              <a:t>将度量值在 </a:t>
            </a:r>
            <a:r>
              <a:rPr lang="en-US" altLang="zh-CN" dirty="0"/>
              <a:t>PCR</a:t>
            </a:r>
            <a:r>
              <a:rPr lang="zh-CN" altLang="en-US" dirty="0"/>
              <a:t>中进行</a:t>
            </a:r>
            <a:r>
              <a:rPr lang="zh-CN" altLang="en-US" dirty="0">
                <a:solidFill>
                  <a:schemeClr val="accent4">
                    <a:lumMod val="60000"/>
                    <a:lumOff val="40000"/>
                  </a:schemeClr>
                </a:solidFill>
              </a:rPr>
              <a:t>“扩展”</a:t>
            </a:r>
            <a:endParaRPr lang="en-US" altLang="zh-CN" dirty="0">
              <a:solidFill>
                <a:schemeClr val="accent4">
                  <a:lumMod val="60000"/>
                  <a:lumOff val="40000"/>
                </a:schemeClr>
              </a:solidFill>
            </a:endParaRPr>
          </a:p>
        </p:txBody>
      </p:sp>
      <p:sp>
        <p:nvSpPr>
          <p:cNvPr id="6" name="ïṣḷiďê"/>
          <p:cNvSpPr txBox="1"/>
          <p:nvPr/>
        </p:nvSpPr>
        <p:spPr>
          <a:xfrm>
            <a:off x="305149" y="2431904"/>
            <a:ext cx="11100051" cy="1133658"/>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Ø"/>
            </a:pPr>
            <a:r>
              <a:rPr lang="zh-CN" altLang="en-US" dirty="0"/>
              <a:t>度量（</a:t>
            </a:r>
            <a:r>
              <a:rPr lang="en-US" altLang="zh-CN" dirty="0"/>
              <a:t>measurement)</a:t>
            </a:r>
            <a:r>
              <a:rPr lang="zh-CN" altLang="en-US" dirty="0"/>
              <a:t>：</a:t>
            </a:r>
            <a:endParaRPr lang="en-US" altLang="zh-CN" dirty="0"/>
          </a:p>
          <a:p>
            <a:pPr marL="742950" lvl="1" indent="-285750">
              <a:lnSpc>
                <a:spcPct val="130000"/>
              </a:lnSpc>
              <a:buFont typeface="Arial" panose="020B0604020202020204" pitchFamily="34" charset="0"/>
              <a:buChar char="•"/>
            </a:pPr>
            <a:r>
              <a:rPr lang="zh-CN" altLang="en-US" dirty="0"/>
              <a:t>使用密码杂凑算法对一个可执行程序进行</a:t>
            </a:r>
            <a:r>
              <a:rPr lang="zh-CN" altLang="en-US" dirty="0">
                <a:solidFill>
                  <a:schemeClr val="accent4">
                    <a:lumMod val="60000"/>
                    <a:lumOff val="40000"/>
                  </a:schemeClr>
                </a:solidFill>
              </a:rPr>
              <a:t>消息摘要计算</a:t>
            </a:r>
            <a:r>
              <a:rPr lang="zh-CN" altLang="en-US" dirty="0"/>
              <a:t>，确保其唯一性且能够探测出对其的修改</a:t>
            </a:r>
            <a:endParaRPr lang="en-US" altLang="zh-CN" dirty="0"/>
          </a:p>
          <a:p>
            <a:pPr marL="742950" lvl="1" indent="-285750">
              <a:lnSpc>
                <a:spcPct val="130000"/>
              </a:lnSpc>
              <a:buFont typeface="Arial" panose="020B0604020202020204" pitchFamily="34" charset="0"/>
              <a:buChar char="•"/>
            </a:pPr>
            <a:r>
              <a:rPr lang="en-US" altLang="zh-CN" dirty="0"/>
              <a:t>TXT </a:t>
            </a:r>
            <a:r>
              <a:rPr lang="zh-CN" altLang="en-US" dirty="0"/>
              <a:t>对启动环境中的关键组件进行精确的度量，为每个获得许可的启动组件都设置了一个</a:t>
            </a:r>
            <a:r>
              <a:rPr lang="zh-CN" altLang="en-US" dirty="0">
                <a:solidFill>
                  <a:schemeClr val="accent4">
                    <a:lumMod val="60000"/>
                    <a:lumOff val="40000"/>
                  </a:schemeClr>
                </a:solidFill>
              </a:rPr>
              <a:t>唯一标识</a:t>
            </a:r>
            <a:endParaRPr lang="en-US" altLang="zh-CN" dirty="0">
              <a:solidFill>
                <a:schemeClr val="accent4">
                  <a:lumMod val="60000"/>
                  <a:lumOff val="40000"/>
                </a:schemeClr>
              </a:solidFill>
            </a:endParaRPr>
          </a:p>
        </p:txBody>
      </p:sp>
      <p:sp>
        <p:nvSpPr>
          <p:cNvPr id="7" name="ïṣḷiďê"/>
          <p:cNvSpPr txBox="1"/>
          <p:nvPr/>
        </p:nvSpPr>
        <p:spPr>
          <a:xfrm>
            <a:off x="305150" y="968336"/>
            <a:ext cx="11100051" cy="1695525"/>
          </a:xfrm>
          <a:prstGeom prst="rect">
            <a:avLst/>
          </a:prstGeom>
          <a:noFill/>
          <a:ln>
            <a:noFill/>
          </a:ln>
        </p:spPr>
        <p:txBody>
          <a:bodyPr wrap="square" lIns="91440" tIns="45720" rIns="0" bIns="45720" anchor="t" anchorCtr="0">
            <a:noAutofit/>
          </a:bodyPr>
          <a:lstStyle/>
          <a:p>
            <a:pPr marL="285750" indent="-285750">
              <a:lnSpc>
                <a:spcPct val="130000"/>
              </a:lnSpc>
              <a:buFont typeface="Wingdings" panose="05000000000000000000" pitchFamily="2" charset="2"/>
              <a:buChar char="Ø"/>
            </a:pPr>
            <a:r>
              <a:rPr lang="en-US" altLang="zh-CN" dirty="0"/>
              <a:t>Intel TXT </a:t>
            </a:r>
            <a:r>
              <a:rPr lang="zh-CN" altLang="en-US" dirty="0"/>
              <a:t>是 </a:t>
            </a:r>
            <a:r>
              <a:rPr lang="en-US" altLang="zh-CN" dirty="0"/>
              <a:t>Intel </a:t>
            </a:r>
            <a:r>
              <a:rPr lang="zh-CN" altLang="en-US" dirty="0"/>
              <a:t>处理器系列的</a:t>
            </a:r>
            <a:r>
              <a:rPr lang="zh-CN" altLang="en-US" dirty="0">
                <a:solidFill>
                  <a:schemeClr val="accent4">
                    <a:lumMod val="60000"/>
                    <a:lumOff val="40000"/>
                  </a:schemeClr>
                </a:solidFill>
              </a:rPr>
              <a:t>硬件安全扩展</a:t>
            </a:r>
            <a:r>
              <a:rPr lang="zh-CN" altLang="en-US" dirty="0"/>
              <a:t>，主要目标是：</a:t>
            </a:r>
            <a:endParaRPr lang="en-US" altLang="zh-CN" dirty="0"/>
          </a:p>
          <a:p>
            <a:pPr marL="742950" lvl="1" indent="-285750">
              <a:lnSpc>
                <a:spcPct val="130000"/>
              </a:lnSpc>
              <a:buFont typeface="Arial" panose="020B0604020202020204" pitchFamily="34" charset="0"/>
              <a:buChar char="•"/>
            </a:pPr>
            <a:r>
              <a:rPr lang="zh-CN" altLang="en-US" dirty="0"/>
              <a:t>验证平台及其</a:t>
            </a:r>
            <a:r>
              <a:rPr lang="zh-CN" altLang="en-US" dirty="0">
                <a:solidFill>
                  <a:schemeClr val="accent4">
                    <a:lumMod val="60000"/>
                    <a:lumOff val="40000"/>
                  </a:schemeClr>
                </a:solidFill>
              </a:rPr>
              <a:t>操作系统</a:t>
            </a:r>
            <a:r>
              <a:rPr lang="zh-CN" altLang="en-US" dirty="0"/>
              <a:t>的</a:t>
            </a:r>
            <a:r>
              <a:rPr lang="zh-CN" altLang="en-US" dirty="0">
                <a:solidFill>
                  <a:schemeClr val="accent4">
                    <a:lumMod val="60000"/>
                    <a:lumOff val="40000"/>
                  </a:schemeClr>
                </a:solidFill>
              </a:rPr>
              <a:t>真实性</a:t>
            </a:r>
            <a:endParaRPr lang="en-US" altLang="zh-CN" dirty="0"/>
          </a:p>
          <a:p>
            <a:pPr marL="742950" lvl="1" indent="-285750">
              <a:lnSpc>
                <a:spcPct val="130000"/>
              </a:lnSpc>
              <a:buFont typeface="Arial" panose="020B0604020202020204" pitchFamily="34" charset="0"/>
              <a:buChar char="•"/>
            </a:pPr>
            <a:r>
              <a:rPr lang="zh-CN" altLang="en-US" dirty="0"/>
              <a:t>确保真实的操作系统在</a:t>
            </a:r>
            <a:r>
              <a:rPr lang="zh-CN" altLang="en-US" dirty="0">
                <a:solidFill>
                  <a:schemeClr val="accent4">
                    <a:lumMod val="60000"/>
                    <a:lumOff val="40000"/>
                  </a:schemeClr>
                </a:solidFill>
              </a:rPr>
              <a:t>受信环境中启动</a:t>
            </a:r>
            <a:r>
              <a:rPr lang="zh-CN" altLang="en-US" dirty="0"/>
              <a:t>，然后可以将其视为受信任的环境</a:t>
            </a:r>
            <a:endParaRPr lang="en-US" altLang="zh-CN" dirty="0"/>
          </a:p>
          <a:p>
            <a:pPr marL="742950" lvl="1" indent="-285750">
              <a:lnSpc>
                <a:spcPct val="130000"/>
              </a:lnSpc>
              <a:buFont typeface="Arial" panose="020B0604020202020204" pitchFamily="34" charset="0"/>
              <a:buChar char="•"/>
            </a:pPr>
            <a:r>
              <a:rPr lang="zh-CN" altLang="en-US" dirty="0"/>
              <a:t>向受信任的操作系统</a:t>
            </a:r>
            <a:r>
              <a:rPr lang="zh-CN" altLang="en-US" dirty="0">
                <a:solidFill>
                  <a:schemeClr val="accent4">
                    <a:lumMod val="60000"/>
                    <a:lumOff val="40000"/>
                  </a:schemeClr>
                </a:solidFill>
              </a:rPr>
              <a:t>提供额外的安全功能</a:t>
            </a:r>
            <a:endParaRPr lang="en-US"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TXT </a:t>
            </a:r>
            <a:r>
              <a:rPr lang="zh-CN" altLang="en-US" dirty="0"/>
              <a:t>密钥安全方案</a:t>
            </a:r>
            <a:endParaRPr lang="zh-CN" altLang="en-US" dirty="0"/>
          </a:p>
        </p:txBody>
      </p:sp>
      <p:grpSp>
        <p:nvGrpSpPr>
          <p:cNvPr id="3" name="组合 2"/>
          <p:cNvGrpSpPr/>
          <p:nvPr/>
        </p:nvGrpSpPr>
        <p:grpSpPr>
          <a:xfrm>
            <a:off x="297506" y="1013786"/>
            <a:ext cx="11141882" cy="890450"/>
            <a:chOff x="562438" y="3561198"/>
            <a:chExt cx="11141882" cy="890450"/>
          </a:xfrm>
        </p:grpSpPr>
        <p:sp>
          <p:nvSpPr>
            <p:cNvPr id="4" name="文本框 3"/>
            <p:cNvSpPr txBox="1"/>
            <p:nvPr/>
          </p:nvSpPr>
          <p:spPr>
            <a:xfrm>
              <a:off x="562438" y="4113607"/>
              <a:ext cx="11141882" cy="338041"/>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solidFill>
                    <a:schemeClr val="accent4">
                      <a:lumMod val="60000"/>
                      <a:lumOff val="40000"/>
                    </a:schemeClr>
                  </a:solidFill>
                  <a:latin typeface="+mn-ea"/>
                  <a:ea typeface="+mn-ea"/>
                  <a:cs typeface="Arial" panose="020B0604020202020204" pitchFamily="34" charset="0"/>
                </a:rPr>
                <a:t>信任链机制</a:t>
              </a:r>
              <a:r>
                <a:rPr lang="zh-CN" altLang="en-US" dirty="0">
                  <a:latin typeface="+mn-ea"/>
                  <a:ea typeface="+mn-ea"/>
                  <a:cs typeface="Arial" panose="020B0604020202020204" pitchFamily="34" charset="0"/>
                </a:rPr>
                <a:t>可以对密码软件实现的代码进行完整性度量，保护其不被攻击者恶意篡改</a:t>
              </a:r>
              <a:endParaRPr lang="en-US" altLang="zh-CN" sz="2000" dirty="0">
                <a:latin typeface="+mn-ea"/>
                <a:ea typeface="+mn-ea"/>
                <a:cs typeface="Arial" panose="020B0604020202020204" pitchFamily="34" charset="0"/>
              </a:endParaRPr>
            </a:p>
          </p:txBody>
        </p:sp>
        <p:sp>
          <p:nvSpPr>
            <p:cNvPr id="5" name="îṣlîḍe">
              <a:hlinkClick r:id="" action="ppaction://noaction"/>
            </p:cNvPr>
            <p:cNvSpPr/>
            <p:nvPr/>
          </p:nvSpPr>
          <p:spPr>
            <a:xfrm>
              <a:off x="1108428" y="3574520"/>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代码完整性保护</a:t>
              </a:r>
              <a:endParaRPr lang="zh-CN" altLang="en-US" sz="2400" b="1" spc="100" dirty="0">
                <a:solidFill>
                  <a:schemeClr val="accent4"/>
                </a:solidFill>
              </a:endParaRPr>
            </a:p>
          </p:txBody>
        </p:sp>
        <p:sp>
          <p:nvSpPr>
            <p:cNvPr id="6" name="Freeform 12"/>
            <p:cNvSpPr/>
            <p:nvPr/>
          </p:nvSpPr>
          <p:spPr bwMode="auto">
            <a:xfrm>
              <a:off x="562438" y="3561198"/>
              <a:ext cx="503520" cy="438965"/>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 name="组合 6"/>
          <p:cNvGrpSpPr/>
          <p:nvPr/>
        </p:nvGrpSpPr>
        <p:grpSpPr>
          <a:xfrm>
            <a:off x="257090" y="2156303"/>
            <a:ext cx="11141882" cy="1243349"/>
            <a:chOff x="342973" y="2996435"/>
            <a:chExt cx="11141882" cy="1243349"/>
          </a:xfrm>
        </p:grpSpPr>
        <p:sp>
          <p:nvSpPr>
            <p:cNvPr id="8" name="文本框 7"/>
            <p:cNvSpPr txBox="1"/>
            <p:nvPr/>
          </p:nvSpPr>
          <p:spPr>
            <a:xfrm>
              <a:off x="342973" y="3603135"/>
              <a:ext cx="11141882" cy="636649"/>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en-US" altLang="zh-CN" dirty="0">
                  <a:latin typeface="+mn-ea"/>
                  <a:ea typeface="+mn-ea"/>
                  <a:cs typeface="Arial" panose="020B0604020202020204" pitchFamily="34" charset="0"/>
                </a:rPr>
                <a:t>TXT </a:t>
              </a:r>
              <a:r>
                <a:rPr lang="zh-CN" altLang="en-US" dirty="0">
                  <a:latin typeface="+mn-ea"/>
                  <a:ea typeface="+mn-ea"/>
                  <a:cs typeface="Arial" panose="020B0604020202020204" pitchFamily="34" charset="0"/>
                </a:rPr>
                <a:t>为密码软件实现提供了一个</a:t>
              </a:r>
              <a:r>
                <a:rPr lang="zh-CN" altLang="en-US" dirty="0">
                  <a:solidFill>
                    <a:schemeClr val="accent4">
                      <a:lumMod val="60000"/>
                      <a:lumOff val="40000"/>
                    </a:schemeClr>
                  </a:solidFill>
                  <a:latin typeface="+mn-ea"/>
                  <a:ea typeface="+mn-ea"/>
                  <a:cs typeface="Arial" panose="020B0604020202020204" pitchFamily="34" charset="0"/>
                </a:rPr>
                <a:t>与常规操作系统隔离的执行环境</a:t>
              </a:r>
              <a:r>
                <a:rPr lang="zh-CN" altLang="en-US" dirty="0">
                  <a:latin typeface="+mn-ea"/>
                  <a:ea typeface="+mn-ea"/>
                  <a:cs typeface="Arial" panose="020B0604020202020204" pitchFamily="34" charset="0"/>
                </a:rPr>
                <a:t>，将常规操作系统挂起，密码软件实现中的密钥不会被常规操作系统中的攻击者恶意获取</a:t>
              </a:r>
              <a:endParaRPr lang="en-US" altLang="zh-CN" dirty="0">
                <a:solidFill>
                  <a:schemeClr val="accent4">
                    <a:lumMod val="60000"/>
                    <a:lumOff val="40000"/>
                  </a:schemeClr>
                </a:solidFill>
                <a:latin typeface="+mn-ea"/>
                <a:ea typeface="+mn-ea"/>
                <a:cs typeface="Arial" panose="020B0604020202020204" pitchFamily="34" charset="0"/>
              </a:endParaRPr>
            </a:p>
          </p:txBody>
        </p:sp>
        <p:sp>
          <p:nvSpPr>
            <p:cNvPr id="9" name="îṣlîḍe">
              <a:hlinkClick r:id="" action="ppaction://noaction"/>
            </p:cNvPr>
            <p:cNvSpPr/>
            <p:nvPr/>
          </p:nvSpPr>
          <p:spPr>
            <a:xfrm>
              <a:off x="888963" y="306404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运行期密钥保护</a:t>
              </a:r>
              <a:endParaRPr lang="zh-CN" altLang="en-US" sz="2400" b="1" spc="100" dirty="0">
                <a:solidFill>
                  <a:schemeClr val="accent4"/>
                </a:solidFill>
              </a:endParaRPr>
            </a:p>
          </p:txBody>
        </p:sp>
        <p:sp>
          <p:nvSpPr>
            <p:cNvPr id="15" name="íś1îdè"/>
            <p:cNvSpPr/>
            <p:nvPr/>
          </p:nvSpPr>
          <p:spPr>
            <a:xfrm>
              <a:off x="345496" y="2996435"/>
              <a:ext cx="500997" cy="516860"/>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grpSp>
        <p:nvGrpSpPr>
          <p:cNvPr id="10" name="组合 9"/>
          <p:cNvGrpSpPr/>
          <p:nvPr/>
        </p:nvGrpSpPr>
        <p:grpSpPr>
          <a:xfrm>
            <a:off x="297506" y="3607493"/>
            <a:ext cx="11141882" cy="1711194"/>
            <a:chOff x="342973" y="4642474"/>
            <a:chExt cx="11141882" cy="1711194"/>
          </a:xfrm>
        </p:grpSpPr>
        <p:sp>
          <p:nvSpPr>
            <p:cNvPr id="12" name="文本框 11"/>
            <p:cNvSpPr txBox="1"/>
            <p:nvPr/>
          </p:nvSpPr>
          <p:spPr>
            <a:xfrm>
              <a:off x="342973" y="5273885"/>
              <a:ext cx="11141882" cy="1079783"/>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t>可信平台模块</a:t>
              </a:r>
              <a:r>
                <a:rPr lang="zh-CN" altLang="en-US" dirty="0">
                  <a:latin typeface="+mn-ea"/>
                  <a:ea typeface="+mn-ea"/>
                  <a:cs typeface="Arial" panose="020B0604020202020204" pitchFamily="34" charset="0"/>
                </a:rPr>
                <a:t>为</a:t>
              </a:r>
              <a:r>
                <a:rPr lang="en-US" altLang="zh-CN" dirty="0">
                  <a:latin typeface="+mn-ea"/>
                  <a:ea typeface="+mn-ea"/>
                  <a:cs typeface="Arial" panose="020B0604020202020204" pitchFamily="34" charset="0"/>
                </a:rPr>
                <a:t>TXT</a:t>
              </a:r>
              <a:r>
                <a:rPr lang="zh-CN" altLang="en-US" dirty="0">
                  <a:latin typeface="+mn-ea"/>
                  <a:ea typeface="+mn-ea"/>
                  <a:cs typeface="Arial" panose="020B0604020202020204" pitchFamily="34" charset="0"/>
                </a:rPr>
                <a:t>提供非易失性</a:t>
              </a:r>
              <a:r>
                <a:rPr lang="zh-CN" altLang="en-US" dirty="0">
                  <a:solidFill>
                    <a:schemeClr val="accent4">
                      <a:lumMod val="60000"/>
                      <a:lumOff val="40000"/>
                    </a:schemeClr>
                  </a:solidFill>
                  <a:latin typeface="+mn-ea"/>
                  <a:ea typeface="+mn-ea"/>
                  <a:cs typeface="Arial" panose="020B0604020202020204" pitchFamily="34" charset="0"/>
                </a:rPr>
                <a:t>随机存取存储器</a:t>
              </a:r>
              <a:r>
                <a:rPr lang="en-US" altLang="zh-CN" dirty="0">
                  <a:latin typeface="+mn-ea"/>
                  <a:ea typeface="+mn-ea"/>
                  <a:cs typeface="Arial" panose="020B0604020202020204" pitchFamily="34" charset="0"/>
                </a:rPr>
                <a:t>(NVRAM)</a:t>
              </a:r>
              <a:r>
                <a:rPr lang="zh-CN" altLang="en-US" dirty="0">
                  <a:latin typeface="+mn-ea"/>
                  <a:ea typeface="+mn-ea"/>
                  <a:cs typeface="Arial" panose="020B0604020202020204" pitchFamily="34" charset="0"/>
                </a:rPr>
                <a:t>、</a:t>
              </a:r>
              <a:r>
                <a:rPr lang="zh-CN" altLang="en-US" dirty="0">
                  <a:solidFill>
                    <a:schemeClr val="accent4">
                      <a:lumMod val="60000"/>
                      <a:lumOff val="40000"/>
                    </a:schemeClr>
                  </a:solidFill>
                  <a:latin typeface="+mn-ea"/>
                  <a:ea typeface="+mn-ea"/>
                  <a:cs typeface="Arial" panose="020B0604020202020204" pitchFamily="34" charset="0"/>
                </a:rPr>
                <a:t>随机数发生器</a:t>
              </a:r>
              <a:r>
                <a:rPr lang="zh-CN" altLang="en-US" dirty="0">
                  <a:latin typeface="+mn-ea"/>
                  <a:ea typeface="+mn-ea"/>
                  <a:cs typeface="Arial" panose="020B0604020202020204" pitchFamily="34" charset="0"/>
                </a:rPr>
                <a:t>、密码计算等功能，为密码软件实现中的密钥存储提供便利</a:t>
              </a:r>
              <a:endParaRPr lang="en-US" altLang="zh-CN"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dirty="0">
                  <a:latin typeface="+mn-ea"/>
                  <a:ea typeface="+mn-ea"/>
                  <a:cs typeface="Arial" panose="020B0604020202020204" pitchFamily="34" charset="0"/>
                </a:rPr>
                <a:t>在设计密码应用方案中，可以利用</a:t>
              </a:r>
              <a:r>
                <a:rPr lang="en-US" altLang="zh-CN" dirty="0">
                  <a:latin typeface="+mn-ea"/>
                  <a:ea typeface="+mn-ea"/>
                  <a:cs typeface="Arial" panose="020B0604020202020204" pitchFamily="34" charset="0"/>
                </a:rPr>
                <a:t>TPM</a:t>
              </a:r>
              <a:r>
                <a:rPr lang="zh-CN" altLang="en-US" dirty="0">
                  <a:solidFill>
                    <a:schemeClr val="accent4">
                      <a:lumMod val="60000"/>
                      <a:lumOff val="40000"/>
                    </a:schemeClr>
                  </a:solidFill>
                  <a:latin typeface="+mn-ea"/>
                  <a:ea typeface="+mn-ea"/>
                  <a:cs typeface="Arial" panose="020B0604020202020204" pitchFamily="34" charset="0"/>
                </a:rPr>
                <a:t>生成密钥</a:t>
              </a:r>
              <a:r>
                <a:rPr lang="zh-CN" altLang="en-US" dirty="0">
                  <a:latin typeface="+mn-ea"/>
                  <a:ea typeface="+mn-ea"/>
                  <a:cs typeface="Arial" panose="020B0604020202020204" pitchFamily="34" charset="0"/>
                </a:rPr>
                <a:t>，同时将生成的密钥安全地</a:t>
              </a:r>
              <a:r>
                <a:rPr lang="zh-CN" altLang="en-US" dirty="0">
                  <a:solidFill>
                    <a:schemeClr val="accent4">
                      <a:lumMod val="60000"/>
                      <a:lumOff val="40000"/>
                    </a:schemeClr>
                  </a:solidFill>
                  <a:latin typeface="+mn-ea"/>
                  <a:ea typeface="+mn-ea"/>
                  <a:cs typeface="Arial" panose="020B0604020202020204" pitchFamily="34" charset="0"/>
                </a:rPr>
                <a:t>存储起来</a:t>
              </a:r>
              <a:endParaRPr lang="en-US" altLang="zh-CN" sz="2000" dirty="0">
                <a:solidFill>
                  <a:schemeClr val="accent4">
                    <a:lumMod val="60000"/>
                    <a:lumOff val="40000"/>
                  </a:schemeClr>
                </a:solidFill>
                <a:latin typeface="+mn-ea"/>
                <a:ea typeface="+mn-ea"/>
                <a:cs typeface="Arial" panose="020B0604020202020204" pitchFamily="34" charset="0"/>
              </a:endParaRPr>
            </a:p>
          </p:txBody>
        </p:sp>
        <p:sp>
          <p:nvSpPr>
            <p:cNvPr id="13" name="îṣlîḍe">
              <a:hlinkClick r:id="" action="ppaction://noaction"/>
            </p:cNvPr>
            <p:cNvSpPr/>
            <p:nvPr/>
          </p:nvSpPr>
          <p:spPr>
            <a:xfrm>
              <a:off x="888963" y="4734798"/>
              <a:ext cx="3722734" cy="446763"/>
            </a:xfrm>
            <a:prstGeom prst="rect">
              <a:avLst/>
            </a:prstGeom>
          </p:spPr>
          <p:txBody>
            <a:bodyPr wrap="square" anchor="ctr" anchorCtr="0">
              <a:normAutofit lnSpcReduction="10000"/>
            </a:bodyPr>
            <a:lstStyle/>
            <a:p>
              <a:pPr lvl="0"/>
              <a:r>
                <a:rPr lang="zh-CN" altLang="en-US" sz="2400" b="1" spc="100" dirty="0">
                  <a:solidFill>
                    <a:schemeClr val="accent4"/>
                  </a:solidFill>
                </a:rPr>
                <a:t>存储期密钥保护</a:t>
              </a:r>
              <a:endParaRPr lang="zh-CN" altLang="en-US" sz="2400" b="1" spc="100" dirty="0">
                <a:solidFill>
                  <a:schemeClr val="accent4"/>
                </a:solidFill>
              </a:endParaRPr>
            </a:p>
          </p:txBody>
        </p:sp>
        <p:sp>
          <p:nvSpPr>
            <p:cNvPr id="17" name="i$1iḑé"/>
            <p:cNvSpPr/>
            <p:nvPr/>
          </p:nvSpPr>
          <p:spPr>
            <a:xfrm>
              <a:off x="377575" y="4642474"/>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sp>
        <p:nvSpPr>
          <p:cNvPr id="16" name="动作按钮: 后退或前一项 15">
            <a:hlinkClick r:id="rId1" action="ppaction://hlinksldjump" highlightClick="1"/>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47220" y="1381942"/>
            <a:ext cx="4425580" cy="4755333"/>
            <a:chOff x="6909170" y="1553392"/>
            <a:chExt cx="4425580" cy="4755333"/>
          </a:xfrm>
        </p:grpSpPr>
        <p:sp>
          <p:nvSpPr>
            <p:cNvPr id="34" name="文本占位符 11"/>
            <p:cNvSpPr txBox="1"/>
            <p:nvPr/>
          </p:nvSpPr>
          <p:spPr>
            <a:xfrm>
              <a:off x="6909170" y="4034115"/>
              <a:ext cx="4425580"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Summary and Homework</a:t>
              </a:r>
              <a:endParaRPr lang="zh-CN" altLang="en-US" sz="2800" dirty="0">
                <a:solidFill>
                  <a:schemeClr val="bg2">
                    <a:lumMod val="75000"/>
                  </a:schemeClr>
                </a:solidFill>
                <a:cs typeface="+mn-ea"/>
                <a:sym typeface="+mn-lt"/>
              </a:endParaRPr>
            </a:p>
          </p:txBody>
        </p:sp>
        <p:sp>
          <p:nvSpPr>
            <p:cNvPr id="37"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总结与作业</a:t>
              </a:r>
              <a:endPar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8" name="books-group_25777"/>
            <p:cNvSpPr>
              <a:spLocks noChangeAspect="1"/>
            </p:cNvSpPr>
            <p:nvPr/>
          </p:nvSpPr>
          <p:spPr bwMode="auto">
            <a:xfrm>
              <a:off x="8294905" y="1553392"/>
              <a:ext cx="1419262" cy="1018642"/>
            </a:xfrm>
            <a:custGeom>
              <a:avLst/>
              <a:gdLst>
                <a:gd name="T0" fmla="*/ 520 w 3958"/>
                <a:gd name="T1" fmla="*/ 1816 h 2845"/>
                <a:gd name="T2" fmla="*/ 600 w 3958"/>
                <a:gd name="T3" fmla="*/ 1832 h 2845"/>
                <a:gd name="T4" fmla="*/ 1800 w 3958"/>
                <a:gd name="T5" fmla="*/ 1326 h 2845"/>
                <a:gd name="T6" fmla="*/ 894 w 3958"/>
                <a:gd name="T7" fmla="*/ 1890 h 2845"/>
                <a:gd name="T8" fmla="*/ 860 w 3958"/>
                <a:gd name="T9" fmla="*/ 1952 h 2845"/>
                <a:gd name="T10" fmla="*/ 860 w 3958"/>
                <a:gd name="T11" fmla="*/ 2463 h 2845"/>
                <a:gd name="T12" fmla="*/ 901 w 3958"/>
                <a:gd name="T13" fmla="*/ 2713 h 2845"/>
                <a:gd name="T14" fmla="*/ 1060 w 3958"/>
                <a:gd name="T15" fmla="*/ 2837 h 2845"/>
                <a:gd name="T16" fmla="*/ 1198 w 3958"/>
                <a:gd name="T17" fmla="*/ 2771 h 2845"/>
                <a:gd name="T18" fmla="*/ 1371 w 3958"/>
                <a:gd name="T19" fmla="*/ 2603 h 2845"/>
                <a:gd name="T20" fmla="*/ 1624 w 3958"/>
                <a:gd name="T21" fmla="*/ 2779 h 2845"/>
                <a:gd name="T22" fmla="*/ 1844 w 3958"/>
                <a:gd name="T23" fmla="*/ 2845 h 2845"/>
                <a:gd name="T24" fmla="*/ 2296 w 3958"/>
                <a:gd name="T25" fmla="*/ 2591 h 2845"/>
                <a:gd name="T26" fmla="*/ 3851 w 3958"/>
                <a:gd name="T27" fmla="*/ 396 h 2845"/>
                <a:gd name="T28" fmla="*/ 3920 w 3958"/>
                <a:gd name="T29" fmla="*/ 95 h 2845"/>
                <a:gd name="T30" fmla="*/ 3730 w 3958"/>
                <a:gd name="T31" fmla="*/ 0 h 2845"/>
                <a:gd name="T32" fmla="*/ 3592 w 3958"/>
                <a:gd name="T33" fmla="*/ 20 h 2845"/>
                <a:gd name="T34" fmla="*/ 307 w 3958"/>
                <a:gd name="T35" fmla="*/ 859 h 2845"/>
                <a:gd name="T36" fmla="*/ 31 w 3958"/>
                <a:gd name="T37" fmla="*/ 1089 h 2845"/>
                <a:gd name="T38" fmla="*/ 146 w 3958"/>
                <a:gd name="T39" fmla="*/ 1429 h 2845"/>
                <a:gd name="T40" fmla="*/ 520 w 3958"/>
                <a:gd name="T41" fmla="*/ 1816 h 2845"/>
                <a:gd name="T42" fmla="*/ 171 w 3958"/>
                <a:gd name="T43" fmla="*/ 1128 h 2845"/>
                <a:gd name="T44" fmla="*/ 343 w 3958"/>
                <a:gd name="T45" fmla="*/ 1000 h 2845"/>
                <a:gd name="T46" fmla="*/ 3628 w 3958"/>
                <a:gd name="T47" fmla="*/ 160 h 2845"/>
                <a:gd name="T48" fmla="*/ 3791 w 3958"/>
                <a:gd name="T49" fmla="*/ 162 h 2845"/>
                <a:gd name="T50" fmla="*/ 3733 w 3958"/>
                <a:gd name="T51" fmla="*/ 312 h 2845"/>
                <a:gd name="T52" fmla="*/ 2177 w 3958"/>
                <a:gd name="T53" fmla="*/ 2507 h 2845"/>
                <a:gd name="T54" fmla="*/ 1844 w 3958"/>
                <a:gd name="T55" fmla="*/ 2700 h 2845"/>
                <a:gd name="T56" fmla="*/ 1707 w 3958"/>
                <a:gd name="T57" fmla="*/ 2659 h 2845"/>
                <a:gd name="T58" fmla="*/ 1404 w 3958"/>
                <a:gd name="T59" fmla="*/ 2450 h 2845"/>
                <a:gd name="T60" fmla="*/ 1363 w 3958"/>
                <a:gd name="T61" fmla="*/ 2437 h 2845"/>
                <a:gd name="T62" fmla="*/ 1312 w 3958"/>
                <a:gd name="T63" fmla="*/ 2458 h 2845"/>
                <a:gd name="T64" fmla="*/ 1097 w 3958"/>
                <a:gd name="T65" fmla="*/ 2667 h 2845"/>
                <a:gd name="T66" fmla="*/ 1060 w 3958"/>
                <a:gd name="T67" fmla="*/ 2692 h 2845"/>
                <a:gd name="T68" fmla="*/ 1005 w 3958"/>
                <a:gd name="T69" fmla="*/ 2463 h 2845"/>
                <a:gd name="T70" fmla="*/ 1005 w 3958"/>
                <a:gd name="T71" fmla="*/ 1992 h 2845"/>
                <a:gd name="T72" fmla="*/ 2656 w 3958"/>
                <a:gd name="T73" fmla="*/ 963 h 2845"/>
                <a:gd name="T74" fmla="*/ 2682 w 3958"/>
                <a:gd name="T75" fmla="*/ 868 h 2845"/>
                <a:gd name="T76" fmla="*/ 2590 w 3958"/>
                <a:gd name="T77" fmla="*/ 835 h 2845"/>
                <a:gd name="T78" fmla="*/ 590 w 3958"/>
                <a:gd name="T79" fmla="*/ 1679 h 2845"/>
                <a:gd name="T80" fmla="*/ 250 w 3958"/>
                <a:gd name="T81" fmla="*/ 1328 h 2845"/>
                <a:gd name="T82" fmla="*/ 171 w 3958"/>
                <a:gd name="T83" fmla="*/ 1128 h 2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58" h="2845">
                  <a:moveTo>
                    <a:pt x="520" y="1816"/>
                  </a:moveTo>
                  <a:cubicBezTo>
                    <a:pt x="541" y="1837"/>
                    <a:pt x="573" y="1844"/>
                    <a:pt x="600" y="1832"/>
                  </a:cubicBezTo>
                  <a:lnTo>
                    <a:pt x="1800" y="1326"/>
                  </a:lnTo>
                  <a:lnTo>
                    <a:pt x="894" y="1890"/>
                  </a:lnTo>
                  <a:cubicBezTo>
                    <a:pt x="873" y="1903"/>
                    <a:pt x="860" y="1926"/>
                    <a:pt x="860" y="1952"/>
                  </a:cubicBezTo>
                  <a:lnTo>
                    <a:pt x="860" y="2463"/>
                  </a:lnTo>
                  <a:cubicBezTo>
                    <a:pt x="860" y="2564"/>
                    <a:pt x="874" y="2651"/>
                    <a:pt x="901" y="2713"/>
                  </a:cubicBezTo>
                  <a:cubicBezTo>
                    <a:pt x="948" y="2821"/>
                    <a:pt x="1020" y="2837"/>
                    <a:pt x="1060" y="2837"/>
                  </a:cubicBezTo>
                  <a:cubicBezTo>
                    <a:pt x="1107" y="2837"/>
                    <a:pt x="1153" y="2815"/>
                    <a:pt x="1198" y="2771"/>
                  </a:cubicBezTo>
                  <a:lnTo>
                    <a:pt x="1371" y="2603"/>
                  </a:lnTo>
                  <a:lnTo>
                    <a:pt x="1624" y="2779"/>
                  </a:lnTo>
                  <a:cubicBezTo>
                    <a:pt x="1687" y="2822"/>
                    <a:pt x="1763" y="2845"/>
                    <a:pt x="1844" y="2845"/>
                  </a:cubicBezTo>
                  <a:cubicBezTo>
                    <a:pt x="2011" y="2845"/>
                    <a:pt x="2184" y="2748"/>
                    <a:pt x="2296" y="2591"/>
                  </a:cubicBezTo>
                  <a:lnTo>
                    <a:pt x="3851" y="396"/>
                  </a:lnTo>
                  <a:cubicBezTo>
                    <a:pt x="3958" y="245"/>
                    <a:pt x="3948" y="149"/>
                    <a:pt x="3920" y="95"/>
                  </a:cubicBezTo>
                  <a:cubicBezTo>
                    <a:pt x="3901" y="60"/>
                    <a:pt x="3852" y="0"/>
                    <a:pt x="3730" y="0"/>
                  </a:cubicBezTo>
                  <a:cubicBezTo>
                    <a:pt x="3689" y="0"/>
                    <a:pt x="3643" y="7"/>
                    <a:pt x="3592" y="20"/>
                  </a:cubicBezTo>
                  <a:lnTo>
                    <a:pt x="307" y="859"/>
                  </a:lnTo>
                  <a:cubicBezTo>
                    <a:pt x="161" y="896"/>
                    <a:pt x="63" y="978"/>
                    <a:pt x="31" y="1089"/>
                  </a:cubicBezTo>
                  <a:cubicBezTo>
                    <a:pt x="0" y="1200"/>
                    <a:pt x="41" y="1320"/>
                    <a:pt x="146" y="1429"/>
                  </a:cubicBezTo>
                  <a:lnTo>
                    <a:pt x="520" y="1816"/>
                  </a:lnTo>
                  <a:close/>
                  <a:moveTo>
                    <a:pt x="171" y="1128"/>
                  </a:moveTo>
                  <a:cubicBezTo>
                    <a:pt x="188" y="1069"/>
                    <a:pt x="249" y="1024"/>
                    <a:pt x="343" y="1000"/>
                  </a:cubicBezTo>
                  <a:lnTo>
                    <a:pt x="3628" y="160"/>
                  </a:lnTo>
                  <a:cubicBezTo>
                    <a:pt x="3716" y="138"/>
                    <a:pt x="3783" y="147"/>
                    <a:pt x="3791" y="162"/>
                  </a:cubicBezTo>
                  <a:cubicBezTo>
                    <a:pt x="3798" y="175"/>
                    <a:pt x="3795" y="224"/>
                    <a:pt x="3733" y="312"/>
                  </a:cubicBezTo>
                  <a:lnTo>
                    <a:pt x="2177" y="2507"/>
                  </a:lnTo>
                  <a:cubicBezTo>
                    <a:pt x="2093" y="2626"/>
                    <a:pt x="1965" y="2700"/>
                    <a:pt x="1844" y="2700"/>
                  </a:cubicBezTo>
                  <a:cubicBezTo>
                    <a:pt x="1792" y="2700"/>
                    <a:pt x="1746" y="2687"/>
                    <a:pt x="1707" y="2659"/>
                  </a:cubicBezTo>
                  <a:lnTo>
                    <a:pt x="1404" y="2450"/>
                  </a:lnTo>
                  <a:cubicBezTo>
                    <a:pt x="1392" y="2441"/>
                    <a:pt x="1377" y="2437"/>
                    <a:pt x="1363" y="2437"/>
                  </a:cubicBezTo>
                  <a:cubicBezTo>
                    <a:pt x="1345" y="2437"/>
                    <a:pt x="1326" y="2444"/>
                    <a:pt x="1312" y="2458"/>
                  </a:cubicBezTo>
                  <a:lnTo>
                    <a:pt x="1097" y="2667"/>
                  </a:lnTo>
                  <a:cubicBezTo>
                    <a:pt x="1072" y="2691"/>
                    <a:pt x="1060" y="2691"/>
                    <a:pt x="1060" y="2692"/>
                  </a:cubicBezTo>
                  <a:cubicBezTo>
                    <a:pt x="1046" y="2687"/>
                    <a:pt x="1005" y="2623"/>
                    <a:pt x="1005" y="2463"/>
                  </a:cubicBezTo>
                  <a:lnTo>
                    <a:pt x="1005" y="1992"/>
                  </a:lnTo>
                  <a:lnTo>
                    <a:pt x="2656" y="963"/>
                  </a:lnTo>
                  <a:cubicBezTo>
                    <a:pt x="2688" y="943"/>
                    <a:pt x="2700" y="902"/>
                    <a:pt x="2682" y="868"/>
                  </a:cubicBezTo>
                  <a:cubicBezTo>
                    <a:pt x="2665" y="834"/>
                    <a:pt x="2624" y="820"/>
                    <a:pt x="2590" y="835"/>
                  </a:cubicBezTo>
                  <a:lnTo>
                    <a:pt x="590" y="1679"/>
                  </a:lnTo>
                  <a:lnTo>
                    <a:pt x="250" y="1328"/>
                  </a:lnTo>
                  <a:cubicBezTo>
                    <a:pt x="182" y="1258"/>
                    <a:pt x="154" y="1187"/>
                    <a:pt x="171" y="1128"/>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39" name="组合 38"/>
            <p:cNvGrpSpPr/>
            <p:nvPr/>
          </p:nvGrpSpPr>
          <p:grpSpPr>
            <a:xfrm>
              <a:off x="8609725" y="6153823"/>
              <a:ext cx="789631" cy="154902"/>
              <a:chOff x="8276107" y="6063574"/>
              <a:chExt cx="1190110" cy="233464"/>
            </a:xfrm>
          </p:grpSpPr>
          <p:sp>
            <p:nvSpPr>
              <p:cNvPr id="41" name="椭圆 40"/>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userDrawn="1"/>
            </p:nvSpPr>
            <p:spPr>
              <a:xfrm>
                <a:off x="9232753"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sp>
        <p:nvSpPr>
          <p:cNvPr id="3" name="矩形 2"/>
          <p:cNvSpPr/>
          <p:nvPr/>
        </p:nvSpPr>
        <p:spPr>
          <a:xfrm>
            <a:off x="1465945" y="1252207"/>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p:nvCxnSpPr>
        <p:spPr>
          <a:xfrm>
            <a:off x="3904345" y="1252207"/>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465944" y="2826780"/>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904345" y="282678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465945" y="4386610"/>
            <a:ext cx="9260102"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3904345" y="438661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文本占位符 11"/>
          <p:cNvSpPr txBox="1"/>
          <p:nvPr/>
        </p:nvSpPr>
        <p:spPr>
          <a:xfrm>
            <a:off x="4842592" y="1884301"/>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dirty="0"/>
              <a:t>对称密码算法实现、公钥密码算法实现</a:t>
            </a:r>
            <a:endParaRPr lang="zh-CN" altLang="en-US" sz="1800" dirty="0"/>
          </a:p>
        </p:txBody>
      </p:sp>
      <p:sp>
        <p:nvSpPr>
          <p:cNvPr id="13" name="文本占位符 6"/>
          <p:cNvSpPr txBox="1"/>
          <p:nvPr/>
        </p:nvSpPr>
        <p:spPr>
          <a:xfrm>
            <a:off x="4913771" y="1426374"/>
            <a:ext cx="4651141"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245089" y="1585610"/>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1</a:t>
            </a:r>
            <a:endParaRPr lang="zh-CN" altLang="en-US" sz="4400" b="1" spc="300" dirty="0">
              <a:solidFill>
                <a:schemeClr val="accent4"/>
              </a:solidFill>
              <a:latin typeface="+mn-ea"/>
            </a:endParaRPr>
          </a:p>
        </p:txBody>
      </p:sp>
      <p:cxnSp>
        <p:nvCxnSpPr>
          <p:cNvPr id="15" name="直接连接符 14"/>
          <p:cNvCxnSpPr/>
          <p:nvPr/>
        </p:nvCxnSpPr>
        <p:spPr>
          <a:xfrm flipH="1">
            <a:off x="4411391" y="1923651"/>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1"/>
          <p:cNvSpPr txBox="1"/>
          <p:nvPr/>
        </p:nvSpPr>
        <p:spPr>
          <a:xfrm>
            <a:off x="4894850" y="3448174"/>
            <a:ext cx="5831886"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spc="0" dirty="0"/>
              <a:t>基于</a:t>
            </a:r>
            <a:r>
              <a:rPr lang="en-US" altLang="zh-CN" sz="1800" spc="0" dirty="0"/>
              <a:t>Cache</a:t>
            </a:r>
            <a:r>
              <a:rPr lang="zh-CN" altLang="en-US" sz="1800" spc="0" dirty="0"/>
              <a:t>的</a:t>
            </a:r>
            <a:r>
              <a:rPr lang="en-US" altLang="zh-CN" sz="1800" spc="0" dirty="0"/>
              <a:t>RSA</a:t>
            </a:r>
            <a:r>
              <a:rPr lang="zh-CN" altLang="en-US" sz="1800" spc="0" dirty="0"/>
              <a:t>加密方案，“</a:t>
            </a:r>
            <a:r>
              <a:rPr lang="en-US" altLang="zh-CN" sz="1800" spc="0" dirty="0"/>
              <a:t>AES</a:t>
            </a:r>
            <a:r>
              <a:rPr lang="zh-CN" altLang="en-US" sz="1800" spc="0" dirty="0"/>
              <a:t>主密钥</a:t>
            </a:r>
            <a:r>
              <a:rPr lang="en-US" altLang="zh-CN" sz="1800" spc="0" dirty="0"/>
              <a:t>-RSA</a:t>
            </a:r>
            <a:r>
              <a:rPr lang="zh-CN" altLang="en-US" sz="1800" spc="0" dirty="0"/>
              <a:t>私钥”</a:t>
            </a:r>
            <a:endParaRPr lang="en-US" altLang="zh-CN" sz="1800" spc="0" dirty="0"/>
          </a:p>
        </p:txBody>
      </p:sp>
      <p:sp>
        <p:nvSpPr>
          <p:cNvPr id="17" name="文本占位符 6"/>
          <p:cNvSpPr txBox="1"/>
          <p:nvPr/>
        </p:nvSpPr>
        <p:spPr>
          <a:xfrm>
            <a:off x="4913771" y="2997391"/>
            <a:ext cx="5270816"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b="1" dirty="0">
                <a:solidFill>
                  <a:schemeClr val="accent1"/>
                </a:solidFill>
                <a:latin typeface="微软雅黑" panose="020B0503020204020204" pitchFamily="34" charset="-122"/>
                <a:ea typeface="微软雅黑" panose="020B0503020204020204" pitchFamily="34" charset="-122"/>
              </a:rPr>
              <a:t>基于</a:t>
            </a:r>
            <a:r>
              <a:rPr lang="en-US" altLang="zh-CN" sz="2600" b="1" dirty="0">
                <a:solidFill>
                  <a:schemeClr val="accent1"/>
                </a:solidFill>
                <a:latin typeface="微软雅黑" panose="020B0503020204020204" pitchFamily="34" charset="-122"/>
                <a:ea typeface="微软雅黑" panose="020B0503020204020204" pitchFamily="34" charset="-122"/>
              </a:rPr>
              <a:t>Cache</a:t>
            </a:r>
            <a:r>
              <a:rPr lang="zh-CN" altLang="en-US" sz="2600" b="1" dirty="0">
                <a:solidFill>
                  <a:schemeClr val="accent1"/>
                </a:solidFill>
                <a:latin typeface="微软雅黑" panose="020B0503020204020204" pitchFamily="34" charset="-122"/>
                <a:ea typeface="微软雅黑" panose="020B0503020204020204" pitchFamily="34" charset="-122"/>
              </a:rPr>
              <a:t>的密钥安全方案</a:t>
            </a:r>
            <a:endParaRPr lang="zh-CN" altLang="en-US" sz="2600" b="1" dirty="0">
              <a:solidFill>
                <a:schemeClr val="accent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245089" y="3156627"/>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2</a:t>
            </a:r>
            <a:endParaRPr lang="zh-CN" altLang="en-US" sz="4400" b="1" spc="300" dirty="0">
              <a:solidFill>
                <a:schemeClr val="accent4"/>
              </a:solidFill>
              <a:latin typeface="+mn-ea"/>
            </a:endParaRPr>
          </a:p>
        </p:txBody>
      </p:sp>
      <p:cxnSp>
        <p:nvCxnSpPr>
          <p:cNvPr id="19" name="直接连接符 18"/>
          <p:cNvCxnSpPr/>
          <p:nvPr/>
        </p:nvCxnSpPr>
        <p:spPr>
          <a:xfrm flipH="1">
            <a:off x="4411391" y="3494668"/>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占位符 11"/>
          <p:cNvSpPr txBox="1"/>
          <p:nvPr/>
        </p:nvSpPr>
        <p:spPr>
          <a:xfrm>
            <a:off x="4957314" y="5051398"/>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en-US" altLang="zh-CN" sz="1800" spc="0" dirty="0"/>
              <a:t>ARM </a:t>
            </a:r>
            <a:r>
              <a:rPr lang="en-US" altLang="zh-CN" sz="1800" spc="0" dirty="0" err="1"/>
              <a:t>TrustZone</a:t>
            </a:r>
            <a:r>
              <a:rPr lang="zh-CN" altLang="en-US" sz="1800" spc="0" dirty="0"/>
              <a:t>、</a:t>
            </a:r>
            <a:r>
              <a:rPr lang="en-US" altLang="zh-CN" sz="1800" spc="0" dirty="0"/>
              <a:t>Intel SGX</a:t>
            </a:r>
            <a:r>
              <a:rPr lang="zh-CN" altLang="en-US" sz="1800" spc="0" dirty="0"/>
              <a:t>、</a:t>
            </a:r>
            <a:r>
              <a:rPr lang="en-US" altLang="zh-CN" sz="1800" spc="0" dirty="0"/>
              <a:t>Intel TXT</a:t>
            </a:r>
            <a:endParaRPr lang="en-US" altLang="zh-CN" sz="1800" spc="0" dirty="0"/>
          </a:p>
        </p:txBody>
      </p:sp>
      <p:sp>
        <p:nvSpPr>
          <p:cNvPr id="22" name="文本框 21"/>
          <p:cNvSpPr txBox="1"/>
          <p:nvPr/>
        </p:nvSpPr>
        <p:spPr>
          <a:xfrm>
            <a:off x="4245089" y="4759851"/>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3</a:t>
            </a:r>
            <a:endParaRPr lang="zh-CN" altLang="en-US" sz="4400" b="1" spc="300" dirty="0">
              <a:solidFill>
                <a:schemeClr val="accent4"/>
              </a:solidFill>
              <a:latin typeface="+mn-ea"/>
            </a:endParaRPr>
          </a:p>
        </p:txBody>
      </p:sp>
      <p:cxnSp>
        <p:nvCxnSpPr>
          <p:cNvPr id="23" name="直接连接符 22"/>
          <p:cNvCxnSpPr/>
          <p:nvPr/>
        </p:nvCxnSpPr>
        <p:spPr>
          <a:xfrm flipH="1">
            <a:off x="4411391" y="5097892"/>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占位符 6"/>
          <p:cNvSpPr txBox="1"/>
          <p:nvPr/>
        </p:nvSpPr>
        <p:spPr>
          <a:xfrm>
            <a:off x="4842592" y="1563805"/>
            <a:ext cx="5270816"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b="1" dirty="0">
                <a:solidFill>
                  <a:schemeClr val="accent1"/>
                </a:solidFill>
                <a:latin typeface="微软雅黑" panose="020B0503020204020204" pitchFamily="34" charset="-122"/>
                <a:ea typeface="微软雅黑" panose="020B0503020204020204" pitchFamily="34" charset="-122"/>
              </a:rPr>
              <a:t>基于寄存器的密钥安全方案</a:t>
            </a:r>
            <a:endParaRPr lang="zh-CN" altLang="en-US" sz="2600" b="1" dirty="0">
              <a:solidFill>
                <a:schemeClr val="accent1"/>
              </a:solidFill>
              <a:latin typeface="微软雅黑" panose="020B0503020204020204" pitchFamily="34" charset="-122"/>
              <a:ea typeface="微软雅黑" panose="020B0503020204020204" pitchFamily="34" charset="-122"/>
            </a:endParaRPr>
          </a:p>
        </p:txBody>
      </p:sp>
      <p:sp>
        <p:nvSpPr>
          <p:cNvPr id="26" name="文本占位符 6"/>
          <p:cNvSpPr txBox="1"/>
          <p:nvPr/>
        </p:nvSpPr>
        <p:spPr>
          <a:xfrm>
            <a:off x="4913771" y="4586328"/>
            <a:ext cx="5812276" cy="465070"/>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基于可信执行环境的密钥安全方案</a:t>
            </a:r>
            <a:endParaRPr lang="zh-CN" altLang="en-US" b="1" dirty="0">
              <a:solidFill>
                <a:schemeClr val="accent1"/>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4726" y="1267939"/>
            <a:ext cx="1441123" cy="14411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539" y="2832208"/>
            <a:ext cx="1489117" cy="14891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848" y="4462466"/>
            <a:ext cx="1299713" cy="1299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1" cstate="hqprint"/>
          <a:srcRect/>
          <a:stretch>
            <a:fillRect/>
          </a:stretch>
        </p:blipFill>
        <p:spPr>
          <a:xfrm>
            <a:off x="0" y="0"/>
            <a:ext cx="6045200" cy="6858000"/>
          </a:xfrm>
          <a:prstGeom prst="rect">
            <a:avLst/>
          </a:prstGeom>
        </p:spPr>
      </p:pic>
      <p:pic>
        <p:nvPicPr>
          <p:cNvPr id="1028" name="Picture 4" descr="小黄人：作业~~表情包"/>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374" y="3054448"/>
            <a:ext cx="3423949" cy="34239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矩形 7"/>
          <p:cNvSpPr/>
          <p:nvPr/>
        </p:nvSpPr>
        <p:spPr>
          <a:xfrm>
            <a:off x="4231897" y="966399"/>
            <a:ext cx="7338786" cy="5358651"/>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0" name="文本框"/>
          <p:cNvSpPr txBox="1"/>
          <p:nvPr/>
        </p:nvSpPr>
        <p:spPr>
          <a:xfrm>
            <a:off x="7327012" y="3347797"/>
            <a:ext cx="1577549" cy="721223"/>
          </a:xfrm>
          <a:prstGeom prst="rect">
            <a:avLst/>
          </a:prstGeom>
          <a:noFill/>
        </p:spPr>
        <p:txBody>
          <a:bodyPr wrap="square" lIns="0" tIns="0" rIns="0" bIns="0" rtlCol="0">
            <a:spAutoFit/>
          </a:bodyPr>
          <a:lstStyle/>
          <a:p>
            <a:pPr eaLnBrk="1" fontAlgn="auto" hangingPunct="1">
              <a:lnSpc>
                <a:spcPct val="130000"/>
              </a:lnSpc>
              <a:spcBef>
                <a:spcPts val="0"/>
              </a:spcBef>
              <a:spcAft>
                <a:spcPts val="0"/>
              </a:spcAft>
            </a:pPr>
            <a:r>
              <a:rPr lang="zh-CN" alt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rPr>
              <a:t>没有</a:t>
            </a:r>
            <a:r>
              <a:rPr lang="en-US" altLang="zh-CN"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rPr>
              <a:t>~</a:t>
            </a:r>
            <a:endParaRPr lang="en-US" altLang="zh-CN"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232" y="113213"/>
            <a:ext cx="8643848" cy="480131"/>
          </a:xfrm>
        </p:spPr>
        <p:txBody>
          <a:bodyPr/>
          <a:lstStyle/>
          <a:p>
            <a:r>
              <a:rPr lang="zh-CN" altLang="en-US" dirty="0"/>
              <a:t>计算机存储单元结构</a:t>
            </a:r>
            <a:endParaRPr lang="zh-CN" altLang="en-US" dirty="0"/>
          </a:p>
        </p:txBody>
      </p:sp>
      <p:grpSp>
        <p:nvGrpSpPr>
          <p:cNvPr id="4" name="组合 3"/>
          <p:cNvGrpSpPr/>
          <p:nvPr/>
        </p:nvGrpSpPr>
        <p:grpSpPr>
          <a:xfrm>
            <a:off x="3275724" y="1111384"/>
            <a:ext cx="5034690" cy="4367463"/>
            <a:chOff x="3301124" y="1232034"/>
            <a:chExt cx="5034690" cy="4367463"/>
          </a:xfrm>
        </p:grpSpPr>
        <p:sp>
          <p:nvSpPr>
            <p:cNvPr id="3" name="等腰三角形 2"/>
            <p:cNvSpPr>
              <a:spLocks noChangeAspect="1"/>
            </p:cNvSpPr>
            <p:nvPr/>
          </p:nvSpPr>
          <p:spPr>
            <a:xfrm>
              <a:off x="3301124" y="1279497"/>
              <a:ext cx="5034690" cy="4320000"/>
            </a:xfrm>
            <a:prstGeom prst="triangle">
              <a:avLst/>
            </a:prstGeom>
            <a:solidFill>
              <a:srgbClr val="FFFF0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4" name="等腰三角形 13"/>
            <p:cNvSpPr>
              <a:spLocks noChangeAspect="1"/>
            </p:cNvSpPr>
            <p:nvPr/>
          </p:nvSpPr>
          <p:spPr>
            <a:xfrm>
              <a:off x="3930462" y="1258503"/>
              <a:ext cx="3776018" cy="3240000"/>
            </a:xfrm>
            <a:prstGeom prst="triangle">
              <a:avLst/>
            </a:prstGeom>
            <a:solidFill>
              <a:srgbClr val="00B0F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5" name="等腰三角形 14"/>
            <p:cNvSpPr>
              <a:spLocks noChangeAspect="1"/>
            </p:cNvSpPr>
            <p:nvPr/>
          </p:nvSpPr>
          <p:spPr>
            <a:xfrm>
              <a:off x="4559796" y="1251286"/>
              <a:ext cx="2517345" cy="2160000"/>
            </a:xfrm>
            <a:prstGeom prst="triangle">
              <a:avLst/>
            </a:prstGeom>
            <a:solidFill>
              <a:srgbClr val="92D05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6" name="等腰三角形 15"/>
            <p:cNvSpPr>
              <a:spLocks noChangeAspect="1"/>
            </p:cNvSpPr>
            <p:nvPr/>
          </p:nvSpPr>
          <p:spPr>
            <a:xfrm>
              <a:off x="5189133" y="1232034"/>
              <a:ext cx="1258673" cy="1080000"/>
            </a:xfrm>
            <a:prstGeom prst="triangle">
              <a:avLst/>
            </a:prstGeom>
            <a:solidFill>
              <a:srgbClr val="FFC00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7" name="îṣlîḍe">
              <a:hlinkClick r:id="" action="ppaction://noaction"/>
            </p:cNvPr>
            <p:cNvSpPr/>
            <p:nvPr/>
          </p:nvSpPr>
          <p:spPr>
            <a:xfrm>
              <a:off x="5327111" y="1865271"/>
              <a:ext cx="982714" cy="446763"/>
            </a:xfrm>
            <a:prstGeom prst="rect">
              <a:avLst/>
            </a:prstGeom>
            <a:ln>
              <a:noFill/>
            </a:ln>
          </p:spPr>
          <p:txBody>
            <a:bodyPr wrap="square" anchor="ctr" anchorCtr="0">
              <a:normAutofit/>
            </a:bodyPr>
            <a:lstStyle/>
            <a:p>
              <a:pPr lvl="0" algn="ctr"/>
              <a:r>
                <a:rPr lang="zh-CN" altLang="en-US" sz="2000" b="1" dirty="0">
                  <a:solidFill>
                    <a:schemeClr val="bg1"/>
                  </a:solidFill>
                </a:rPr>
                <a:t>寄存器</a:t>
              </a:r>
              <a:endParaRPr lang="zh-CN" altLang="en-US" sz="2000" b="1" dirty="0">
                <a:solidFill>
                  <a:schemeClr val="bg1"/>
                </a:solidFill>
              </a:endParaRPr>
            </a:p>
          </p:txBody>
        </p:sp>
        <p:sp>
          <p:nvSpPr>
            <p:cNvPr id="18" name="îṣlîḍe">
              <a:hlinkClick r:id="" action="ppaction://noaction"/>
            </p:cNvPr>
            <p:cNvSpPr/>
            <p:nvPr/>
          </p:nvSpPr>
          <p:spPr>
            <a:xfrm>
              <a:off x="5327111" y="2964523"/>
              <a:ext cx="982714" cy="446763"/>
            </a:xfrm>
            <a:prstGeom prst="rect">
              <a:avLst/>
            </a:prstGeom>
            <a:ln>
              <a:noFill/>
            </a:ln>
          </p:spPr>
          <p:txBody>
            <a:bodyPr wrap="square" anchor="ctr" anchorCtr="0">
              <a:normAutofit fontScale="85000" lnSpcReduction="10000"/>
            </a:bodyPr>
            <a:lstStyle/>
            <a:p>
              <a:pPr lvl="0" algn="ctr"/>
              <a:r>
                <a:rPr lang="en-US" altLang="zh-CN" sz="2000" b="1" dirty="0">
                  <a:solidFill>
                    <a:schemeClr val="bg1"/>
                  </a:solidFill>
                </a:rPr>
                <a:t>Cache</a:t>
              </a:r>
              <a:endParaRPr lang="zh-CN" altLang="en-US" sz="2000" b="1" dirty="0">
                <a:solidFill>
                  <a:schemeClr val="bg1"/>
                </a:solidFill>
              </a:endParaRPr>
            </a:p>
          </p:txBody>
        </p:sp>
        <p:sp>
          <p:nvSpPr>
            <p:cNvPr id="19" name="îṣlîḍe">
              <a:hlinkClick r:id="" action="ppaction://noaction"/>
            </p:cNvPr>
            <p:cNvSpPr/>
            <p:nvPr/>
          </p:nvSpPr>
          <p:spPr>
            <a:xfrm>
              <a:off x="5327111" y="4036810"/>
              <a:ext cx="982714" cy="446763"/>
            </a:xfrm>
            <a:prstGeom prst="rect">
              <a:avLst/>
            </a:prstGeom>
            <a:ln>
              <a:noFill/>
            </a:ln>
          </p:spPr>
          <p:txBody>
            <a:bodyPr wrap="square" anchor="ctr" anchorCtr="0">
              <a:normAutofit/>
            </a:bodyPr>
            <a:lstStyle/>
            <a:p>
              <a:pPr lvl="0" algn="ctr"/>
              <a:r>
                <a:rPr lang="zh-CN" altLang="en-US" sz="2000" b="1" dirty="0">
                  <a:solidFill>
                    <a:schemeClr val="bg1"/>
                  </a:solidFill>
                </a:rPr>
                <a:t>内存</a:t>
              </a:r>
              <a:endParaRPr lang="zh-CN" altLang="en-US" sz="2000" b="1" dirty="0">
                <a:solidFill>
                  <a:schemeClr val="bg1"/>
                </a:solidFill>
              </a:endParaRPr>
            </a:p>
          </p:txBody>
        </p:sp>
        <p:sp>
          <p:nvSpPr>
            <p:cNvPr id="20" name="îṣlîḍe">
              <a:hlinkClick r:id="" action="ppaction://noaction"/>
            </p:cNvPr>
            <p:cNvSpPr/>
            <p:nvPr/>
          </p:nvSpPr>
          <p:spPr>
            <a:xfrm>
              <a:off x="5327111" y="5131740"/>
              <a:ext cx="982714" cy="446763"/>
            </a:xfrm>
            <a:prstGeom prst="rect">
              <a:avLst/>
            </a:prstGeom>
            <a:ln>
              <a:noFill/>
            </a:ln>
          </p:spPr>
          <p:txBody>
            <a:bodyPr wrap="square" anchor="ctr" anchorCtr="0">
              <a:normAutofit/>
            </a:bodyPr>
            <a:lstStyle/>
            <a:p>
              <a:pPr lvl="0" algn="ctr"/>
              <a:r>
                <a:rPr lang="zh-CN" altLang="en-US" sz="2000" b="1" dirty="0"/>
                <a:t>硬盘</a:t>
              </a:r>
              <a:endParaRPr lang="zh-CN" altLang="en-US" sz="2000" b="1" dirty="0"/>
            </a:p>
          </p:txBody>
        </p:sp>
      </p:grpSp>
      <p:grpSp>
        <p:nvGrpSpPr>
          <p:cNvPr id="7" name="组合 6"/>
          <p:cNvGrpSpPr/>
          <p:nvPr/>
        </p:nvGrpSpPr>
        <p:grpSpPr>
          <a:xfrm>
            <a:off x="7564120" y="1609089"/>
            <a:ext cx="3408680" cy="1080000"/>
            <a:chOff x="7589520" y="1729739"/>
            <a:chExt cx="3408680" cy="1080000"/>
          </a:xfrm>
        </p:grpSpPr>
        <p:sp>
          <p:nvSpPr>
            <p:cNvPr id="6" name="右大括号 5"/>
            <p:cNvSpPr>
              <a:spLocks noChangeAspect="1"/>
            </p:cNvSpPr>
            <p:nvPr/>
          </p:nvSpPr>
          <p:spPr>
            <a:xfrm>
              <a:off x="7589520" y="1729739"/>
              <a:ext cx="192505" cy="1080000"/>
            </a:xfrm>
            <a:prstGeom prst="rightBrace">
              <a:avLst>
                <a:gd name="adj1" fmla="val 53194"/>
                <a:gd name="adj2" fmla="val 50000"/>
              </a:avLst>
            </a:prstGeom>
            <a:ln w="38100" cap="rnd">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îṣlîḍe">
              <a:hlinkClick r:id="" action="ppaction://noaction"/>
            </p:cNvPr>
            <p:cNvSpPr/>
            <p:nvPr/>
          </p:nvSpPr>
          <p:spPr>
            <a:xfrm>
              <a:off x="8352908" y="1821237"/>
              <a:ext cx="2645292" cy="792022"/>
            </a:xfrm>
            <a:prstGeom prst="rect">
              <a:avLst/>
            </a:prstGeom>
          </p:spPr>
          <p:txBody>
            <a:bodyPr wrap="square" anchor="ctr" anchorCtr="0">
              <a:normAutofit/>
            </a:bodyPr>
            <a:lstStyle/>
            <a:p>
              <a:pPr lvl="0"/>
              <a:r>
                <a:rPr lang="en-US" altLang="zh-CN" b="1" dirty="0">
                  <a:solidFill>
                    <a:schemeClr val="accent4">
                      <a:lumMod val="60000"/>
                      <a:lumOff val="40000"/>
                    </a:schemeClr>
                  </a:solidFill>
                </a:rPr>
                <a:t>CPU</a:t>
              </a:r>
              <a:r>
                <a:rPr lang="zh-CN" altLang="en-US" b="1" dirty="0">
                  <a:solidFill>
                    <a:schemeClr val="accent4">
                      <a:lumMod val="60000"/>
                      <a:lumOff val="40000"/>
                    </a:schemeClr>
                  </a:solidFill>
                </a:rPr>
                <a:t>寄存器保存着从</a:t>
              </a:r>
              <a:r>
                <a:rPr lang="en-US" altLang="zh-CN" b="1" dirty="0">
                  <a:solidFill>
                    <a:schemeClr val="accent4">
                      <a:lumMod val="60000"/>
                      <a:lumOff val="40000"/>
                    </a:schemeClr>
                  </a:solidFill>
                </a:rPr>
                <a:t>Cache</a:t>
              </a:r>
              <a:r>
                <a:rPr lang="zh-CN" altLang="en-US" b="1" dirty="0">
                  <a:solidFill>
                    <a:schemeClr val="accent4">
                      <a:lumMod val="60000"/>
                      <a:lumOff val="40000"/>
                    </a:schemeClr>
                  </a:solidFill>
                </a:rPr>
                <a:t>提取出来的字</a:t>
              </a:r>
              <a:endParaRPr lang="zh-CN" altLang="en-US" b="1" dirty="0">
                <a:solidFill>
                  <a:schemeClr val="accent4">
                    <a:lumMod val="60000"/>
                    <a:lumOff val="40000"/>
                  </a:schemeClr>
                </a:solidFill>
              </a:endParaRPr>
            </a:p>
          </p:txBody>
        </p:sp>
      </p:grpSp>
      <p:grpSp>
        <p:nvGrpSpPr>
          <p:cNvPr id="10" name="组合 9"/>
          <p:cNvGrpSpPr/>
          <p:nvPr/>
        </p:nvGrpSpPr>
        <p:grpSpPr>
          <a:xfrm>
            <a:off x="8222442" y="2689089"/>
            <a:ext cx="3023408" cy="1080000"/>
            <a:chOff x="8247842" y="2809739"/>
            <a:chExt cx="3023408" cy="1080000"/>
          </a:xfrm>
        </p:grpSpPr>
        <p:sp>
          <p:nvSpPr>
            <p:cNvPr id="23" name="右大括号 22"/>
            <p:cNvSpPr>
              <a:spLocks noChangeAspect="1"/>
            </p:cNvSpPr>
            <p:nvPr/>
          </p:nvSpPr>
          <p:spPr>
            <a:xfrm>
              <a:off x="8247842" y="2809739"/>
              <a:ext cx="210133" cy="1080000"/>
            </a:xfrm>
            <a:prstGeom prst="rightBrace">
              <a:avLst>
                <a:gd name="adj1" fmla="val 53194"/>
                <a:gd name="adj2" fmla="val 50000"/>
              </a:avLst>
            </a:prstGeom>
            <a:ln w="38100" cap="rnd">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îṣlîḍe">
              <a:hlinkClick r:id="" action="ppaction://noaction"/>
            </p:cNvPr>
            <p:cNvSpPr/>
            <p:nvPr/>
          </p:nvSpPr>
          <p:spPr>
            <a:xfrm>
              <a:off x="8801631" y="2913276"/>
              <a:ext cx="2469619" cy="792022"/>
            </a:xfrm>
            <a:prstGeom prst="rect">
              <a:avLst/>
            </a:prstGeom>
          </p:spPr>
          <p:txBody>
            <a:bodyPr wrap="square" anchor="ctr" anchorCtr="0">
              <a:normAutofit/>
            </a:bodyPr>
            <a:lstStyle/>
            <a:p>
              <a:pPr lvl="0"/>
              <a:r>
                <a:rPr lang="en-US" altLang="zh-CN" b="1" dirty="0">
                  <a:solidFill>
                    <a:srgbClr val="92D050"/>
                  </a:solidFill>
                </a:rPr>
                <a:t>Cache</a:t>
              </a:r>
              <a:r>
                <a:rPr lang="zh-CN" altLang="en-US" b="1" dirty="0">
                  <a:solidFill>
                    <a:srgbClr val="92D050"/>
                  </a:solidFill>
                </a:rPr>
                <a:t>保存着从内存提取出来的缓存行</a:t>
              </a:r>
              <a:endParaRPr lang="zh-CN" altLang="en-US" b="1" dirty="0">
                <a:solidFill>
                  <a:srgbClr val="92D050"/>
                </a:solidFill>
              </a:endParaRPr>
            </a:p>
          </p:txBody>
        </p:sp>
      </p:grpSp>
      <p:grpSp>
        <p:nvGrpSpPr>
          <p:cNvPr id="11" name="组合 10"/>
          <p:cNvGrpSpPr/>
          <p:nvPr/>
        </p:nvGrpSpPr>
        <p:grpSpPr>
          <a:xfrm>
            <a:off x="8880296" y="3884665"/>
            <a:ext cx="2549704" cy="1080000"/>
            <a:chOff x="8905696" y="4005315"/>
            <a:chExt cx="2549704" cy="1080000"/>
          </a:xfrm>
        </p:grpSpPr>
        <p:sp>
          <p:nvSpPr>
            <p:cNvPr id="24" name="右大括号 23"/>
            <p:cNvSpPr>
              <a:spLocks noChangeAspect="1"/>
            </p:cNvSpPr>
            <p:nvPr/>
          </p:nvSpPr>
          <p:spPr>
            <a:xfrm>
              <a:off x="8905696" y="4005315"/>
              <a:ext cx="210133" cy="1080000"/>
            </a:xfrm>
            <a:prstGeom prst="rightBrace">
              <a:avLst>
                <a:gd name="adj1" fmla="val 53194"/>
                <a:gd name="adj2" fmla="val 50000"/>
              </a:avLst>
            </a:prstGeom>
            <a:ln w="3810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îṣlîḍe">
              <a:hlinkClick r:id="" action="ppaction://noaction"/>
            </p:cNvPr>
            <p:cNvSpPr/>
            <p:nvPr/>
          </p:nvSpPr>
          <p:spPr>
            <a:xfrm>
              <a:off x="9370992" y="4203138"/>
              <a:ext cx="2084408" cy="792022"/>
            </a:xfrm>
            <a:prstGeom prst="rect">
              <a:avLst/>
            </a:prstGeom>
          </p:spPr>
          <p:txBody>
            <a:bodyPr wrap="square" anchor="ctr" anchorCtr="0">
              <a:normAutofit/>
            </a:bodyPr>
            <a:lstStyle/>
            <a:p>
              <a:pPr lvl="0"/>
              <a:r>
                <a:rPr lang="zh-CN" altLang="en-US" b="1" dirty="0">
                  <a:solidFill>
                    <a:srgbClr val="00B0F0"/>
                  </a:solidFill>
                </a:rPr>
                <a:t>内存保存着从硬盘提取出来的磁盘块</a:t>
              </a:r>
              <a:endParaRPr lang="zh-CN" altLang="en-US" b="1" dirty="0">
                <a:solidFill>
                  <a:srgbClr val="00B0F0"/>
                </a:solidFill>
              </a:endParaRPr>
            </a:p>
          </p:txBody>
        </p:sp>
      </p:grpSp>
      <p:grpSp>
        <p:nvGrpSpPr>
          <p:cNvPr id="21" name="组合 20"/>
          <p:cNvGrpSpPr/>
          <p:nvPr/>
        </p:nvGrpSpPr>
        <p:grpSpPr>
          <a:xfrm>
            <a:off x="327603" y="936739"/>
            <a:ext cx="2603882" cy="2292350"/>
            <a:chOff x="143453" y="1057389"/>
            <a:chExt cx="2603882" cy="2292350"/>
          </a:xfrm>
        </p:grpSpPr>
        <p:sp>
          <p:nvSpPr>
            <p:cNvPr id="13" name="箭头: 上 12"/>
            <p:cNvSpPr/>
            <p:nvPr/>
          </p:nvSpPr>
          <p:spPr>
            <a:xfrm>
              <a:off x="2226635" y="1057389"/>
              <a:ext cx="520700" cy="2292350"/>
            </a:xfrm>
            <a:prstGeom prst="upArrow">
              <a:avLst/>
            </a:prstGeom>
            <a:gradFill>
              <a:gsLst>
                <a:gs pos="0">
                  <a:srgbClr val="FFC000"/>
                </a:gs>
                <a:gs pos="63000">
                  <a:srgbClr val="92D050">
                    <a:alpha val="60000"/>
                  </a:srgbClr>
                </a:gs>
                <a:gs pos="34000">
                  <a:srgbClr val="FFC000">
                    <a:alpha val="68000"/>
                  </a:srgbClr>
                </a:gs>
                <a:gs pos="100000">
                  <a:srgbClr val="92D050"/>
                </a:gs>
              </a:gsLst>
              <a:lin ang="5400000" scaled="1"/>
            </a:gra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37" name="îṣlîḍe">
              <a:hlinkClick r:id="" action="ppaction://noaction"/>
            </p:cNvPr>
            <p:cNvSpPr/>
            <p:nvPr/>
          </p:nvSpPr>
          <p:spPr>
            <a:xfrm>
              <a:off x="143453" y="1772034"/>
              <a:ext cx="1961021" cy="1141242"/>
            </a:xfrm>
            <a:prstGeom prst="rect">
              <a:avLst/>
            </a:prstGeom>
          </p:spPr>
          <p:txBody>
            <a:bodyPr wrap="square" anchor="ctr" anchorCtr="0">
              <a:normAutofit/>
            </a:bodyPr>
            <a:lstStyle/>
            <a:p>
              <a:pPr lvl="0" algn="r"/>
              <a:r>
                <a:rPr lang="zh-CN" altLang="en-US" b="1" dirty="0"/>
                <a:t>存储空间更小</a:t>
              </a:r>
              <a:endParaRPr lang="en-US" altLang="zh-CN" b="1" dirty="0"/>
            </a:p>
            <a:p>
              <a:pPr lvl="0" algn="r"/>
              <a:r>
                <a:rPr lang="zh-CN" altLang="en-US" b="1" dirty="0"/>
                <a:t>读取速度更快</a:t>
              </a:r>
              <a:endParaRPr lang="en-US" altLang="zh-CN" b="1" dirty="0"/>
            </a:p>
            <a:p>
              <a:pPr lvl="0" algn="r"/>
              <a:r>
                <a:rPr lang="zh-CN" altLang="en-US" b="1" dirty="0"/>
                <a:t>单字节成本更高</a:t>
              </a:r>
              <a:endParaRPr lang="zh-CN" altLang="en-US" b="1" dirty="0"/>
            </a:p>
          </p:txBody>
        </p:sp>
      </p:grpSp>
      <p:grpSp>
        <p:nvGrpSpPr>
          <p:cNvPr id="22" name="组合 21"/>
          <p:cNvGrpSpPr/>
          <p:nvPr/>
        </p:nvGrpSpPr>
        <p:grpSpPr>
          <a:xfrm>
            <a:off x="327603" y="3332324"/>
            <a:ext cx="2603882" cy="2292350"/>
            <a:chOff x="143453" y="3452974"/>
            <a:chExt cx="2603882" cy="2292350"/>
          </a:xfrm>
        </p:grpSpPr>
        <p:sp>
          <p:nvSpPr>
            <p:cNvPr id="36" name="箭头: 上 35"/>
            <p:cNvSpPr/>
            <p:nvPr/>
          </p:nvSpPr>
          <p:spPr>
            <a:xfrm flipV="1">
              <a:off x="2226635" y="3452974"/>
              <a:ext cx="520700" cy="2292350"/>
            </a:xfrm>
            <a:prstGeom prst="upArrow">
              <a:avLst/>
            </a:prstGeom>
            <a:gradFill>
              <a:gsLst>
                <a:gs pos="0">
                  <a:srgbClr val="FFFF00"/>
                </a:gs>
                <a:gs pos="75000">
                  <a:srgbClr val="00B0F0">
                    <a:alpha val="47000"/>
                  </a:srgbClr>
                </a:gs>
                <a:gs pos="51000">
                  <a:srgbClr val="FFFF00">
                    <a:alpha val="67000"/>
                  </a:srgbClr>
                </a:gs>
                <a:gs pos="100000">
                  <a:srgbClr val="00B0F0"/>
                </a:gs>
              </a:gsLst>
              <a:lin ang="5400000" scaled="1"/>
            </a:gra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38" name="îṣlîḍe">
              <a:hlinkClick r:id="" action="ppaction://noaction"/>
            </p:cNvPr>
            <p:cNvSpPr/>
            <p:nvPr/>
          </p:nvSpPr>
          <p:spPr>
            <a:xfrm>
              <a:off x="143453" y="3889739"/>
              <a:ext cx="1961021" cy="1141242"/>
            </a:xfrm>
            <a:prstGeom prst="rect">
              <a:avLst/>
            </a:prstGeom>
          </p:spPr>
          <p:txBody>
            <a:bodyPr wrap="square" anchor="ctr" anchorCtr="0">
              <a:normAutofit/>
            </a:bodyPr>
            <a:lstStyle/>
            <a:p>
              <a:pPr lvl="0" algn="r"/>
              <a:r>
                <a:rPr lang="zh-CN" altLang="en-US" b="1" dirty="0"/>
                <a:t>存储空间更大</a:t>
              </a:r>
              <a:endParaRPr lang="en-US" altLang="zh-CN" b="1" dirty="0"/>
            </a:p>
            <a:p>
              <a:pPr lvl="0" algn="r"/>
              <a:r>
                <a:rPr lang="zh-CN" altLang="en-US" b="1" dirty="0"/>
                <a:t>读取速度更慢</a:t>
              </a:r>
              <a:endParaRPr lang="en-US" altLang="zh-CN" b="1" dirty="0"/>
            </a:p>
            <a:p>
              <a:pPr lvl="0" algn="r"/>
              <a:r>
                <a:rPr lang="zh-CN" altLang="en-US" b="1" dirty="0"/>
                <a:t>单字节成本更低</a:t>
              </a:r>
              <a:endParaRPr lang="zh-CN" altLang="en-US" b="1" dirty="0"/>
            </a:p>
          </p:txBody>
        </p:sp>
      </p:grpSp>
      <p:grpSp>
        <p:nvGrpSpPr>
          <p:cNvPr id="29" name="组合 28"/>
          <p:cNvGrpSpPr/>
          <p:nvPr/>
        </p:nvGrpSpPr>
        <p:grpSpPr>
          <a:xfrm>
            <a:off x="594232" y="5597680"/>
            <a:ext cx="11000869" cy="870132"/>
            <a:chOff x="594232" y="5597680"/>
            <a:chExt cx="11000869" cy="870132"/>
          </a:xfrm>
        </p:grpSpPr>
        <p:sp>
          <p:nvSpPr>
            <p:cNvPr id="42" name="ïṣḷiďê"/>
            <p:cNvSpPr txBox="1"/>
            <p:nvPr/>
          </p:nvSpPr>
          <p:spPr>
            <a:xfrm>
              <a:off x="2616117" y="5621074"/>
              <a:ext cx="8978984" cy="846738"/>
            </a:xfrm>
            <a:prstGeom prst="rect">
              <a:avLst/>
            </a:prstGeom>
            <a:noFill/>
            <a:ln>
              <a:noFill/>
            </a:ln>
          </p:spPr>
          <p:txBody>
            <a:bodyPr wrap="square" lIns="91440" tIns="45720" rIns="0" bIns="45720" anchor="t" anchorCtr="0">
              <a:noAutofit/>
            </a:bodyPr>
            <a:lstStyle/>
            <a:p>
              <a:pPr marL="285750" indent="-285750">
                <a:buFont typeface="Wingdings" panose="05000000000000000000" pitchFamily="2" charset="2"/>
                <a:buChar char="Ø"/>
              </a:pPr>
              <a:r>
                <a:rPr lang="zh-CN" altLang="en-US" spc="100" dirty="0">
                  <a:solidFill>
                    <a:schemeClr val="tx1">
                      <a:lumMod val="65000"/>
                      <a:lumOff val="35000"/>
                    </a:schemeClr>
                  </a:solidFill>
                </a:rPr>
                <a:t>时间局部性：处理器执行过的同一段代码很可能在不远的将来再被多次执行</a:t>
              </a:r>
              <a:endParaRPr lang="en-US" altLang="zh-CN" spc="100" dirty="0">
                <a:solidFill>
                  <a:schemeClr val="tx1">
                    <a:lumMod val="65000"/>
                    <a:lumOff val="35000"/>
                  </a:schemeClr>
                </a:solidFill>
              </a:endParaRPr>
            </a:p>
            <a:p>
              <a:pPr marL="285750" indent="-285750">
                <a:buFont typeface="Wingdings" panose="05000000000000000000" pitchFamily="2" charset="2"/>
                <a:buChar char="Ø"/>
              </a:pPr>
              <a:r>
                <a:rPr lang="zh-CN" altLang="en-US" spc="100" dirty="0">
                  <a:solidFill>
                    <a:schemeClr val="tx1">
                      <a:lumMod val="65000"/>
                      <a:lumOff val="35000"/>
                    </a:schemeClr>
                  </a:solidFill>
                </a:rPr>
                <a:t>空间局部性：处理器访问的数据可能在不久的将来访问其附近的内存位置的数据</a:t>
              </a:r>
              <a:endParaRPr lang="zh-CN" altLang="en-US" spc="100" dirty="0">
                <a:solidFill>
                  <a:schemeClr val="tx1">
                    <a:lumMod val="65000"/>
                    <a:lumOff val="35000"/>
                  </a:schemeClr>
                </a:solidFill>
              </a:endParaRPr>
            </a:p>
          </p:txBody>
        </p:sp>
        <p:sp>
          <p:nvSpPr>
            <p:cNvPr id="43" name="îṣlîḍe">
              <a:hlinkClick r:id="" action="ppaction://noaction"/>
            </p:cNvPr>
            <p:cNvSpPr/>
            <p:nvPr/>
          </p:nvSpPr>
          <p:spPr>
            <a:xfrm>
              <a:off x="955365" y="5597680"/>
              <a:ext cx="3002629" cy="446763"/>
            </a:xfrm>
            <a:prstGeom prst="rect">
              <a:avLst/>
            </a:prstGeom>
          </p:spPr>
          <p:txBody>
            <a:bodyPr wrap="square" anchor="ctr" anchorCtr="0">
              <a:normAutofit/>
            </a:bodyPr>
            <a:lstStyle/>
            <a:p>
              <a:pPr lvl="0"/>
              <a:r>
                <a:rPr lang="zh-CN" altLang="en-US" sz="2000" b="1" spc="100" dirty="0">
                  <a:solidFill>
                    <a:schemeClr val="accent4"/>
                  </a:solidFill>
                </a:rPr>
                <a:t>局部性原理：</a:t>
              </a:r>
              <a:endParaRPr lang="zh-CN" altLang="en-US" sz="2000" b="1" spc="100" dirty="0">
                <a:solidFill>
                  <a:schemeClr val="accent4"/>
                </a:solidFill>
              </a:endParaRPr>
            </a:p>
          </p:txBody>
        </p:sp>
        <p:grpSp>
          <p:nvGrpSpPr>
            <p:cNvPr id="65" name="组合 64"/>
            <p:cNvGrpSpPr>
              <a:grpSpLocks noChangeAspect="1"/>
            </p:cNvGrpSpPr>
            <p:nvPr/>
          </p:nvGrpSpPr>
          <p:grpSpPr>
            <a:xfrm>
              <a:off x="594232" y="5621074"/>
              <a:ext cx="361146" cy="386571"/>
              <a:chOff x="22153116" y="3278716"/>
              <a:chExt cx="492552" cy="527227"/>
            </a:xfrm>
            <a:solidFill>
              <a:schemeClr val="accent4"/>
            </a:solidFill>
          </p:grpSpPr>
          <p:sp>
            <p:nvSpPr>
              <p:cNvPr id="66" name="任意多边形: 形状 65"/>
              <p:cNvSpPr/>
              <p:nvPr/>
            </p:nvSpPr>
            <p:spPr>
              <a:xfrm>
                <a:off x="22493775" y="3278716"/>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任意多边形: 形状 66"/>
              <p:cNvSpPr/>
              <p:nvPr/>
            </p:nvSpPr>
            <p:spPr>
              <a:xfrm>
                <a:off x="22493775" y="3464832"/>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8" name="任意多边形: 形状 67"/>
              <p:cNvSpPr/>
              <p:nvPr/>
            </p:nvSpPr>
            <p:spPr>
              <a:xfrm>
                <a:off x="22493793" y="3654068"/>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任意多边形: 形状 68"/>
              <p:cNvSpPr/>
              <p:nvPr/>
            </p:nvSpPr>
            <p:spPr>
              <a:xfrm>
                <a:off x="22153151" y="3311964"/>
                <a:ext cx="303752"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任意多边形: 形状 69"/>
              <p:cNvSpPr/>
              <p:nvPr/>
            </p:nvSpPr>
            <p:spPr>
              <a:xfrm>
                <a:off x="22153135" y="3492324"/>
                <a:ext cx="303752"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任意多边形: 形状 70"/>
              <p:cNvSpPr/>
              <p:nvPr/>
            </p:nvSpPr>
            <p:spPr>
              <a:xfrm>
                <a:off x="22153116" y="3687788"/>
                <a:ext cx="303752"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任意多边形: 形状 71"/>
              <p:cNvSpPr/>
              <p:nvPr/>
            </p:nvSpPr>
            <p:spPr>
              <a:xfrm>
                <a:off x="22162567" y="3388375"/>
                <a:ext cx="286877"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3" name="任意多边形: 形状 72"/>
              <p:cNvSpPr/>
              <p:nvPr/>
            </p:nvSpPr>
            <p:spPr>
              <a:xfrm>
                <a:off x="22162567" y="3568719"/>
                <a:ext cx="286877"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任意多边形: 形状 73"/>
              <p:cNvSpPr/>
              <p:nvPr/>
            </p:nvSpPr>
            <p:spPr>
              <a:xfrm>
                <a:off x="22162542" y="3764179"/>
                <a:ext cx="286876"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任意多边形: 形状 74"/>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anim calcmode="lin" valueType="num">
                                      <p:cBhvr>
                                        <p:cTn id="18" dur="500" fill="hold"/>
                                        <p:tgtEl>
                                          <p:spTgt spid="29"/>
                                        </p:tgtEl>
                                        <p:attrNameLst>
                                          <p:attrName>ppt_x</p:attrName>
                                        </p:attrNameLst>
                                      </p:cBhvr>
                                      <p:tavLst>
                                        <p:tav tm="0">
                                          <p:val>
                                            <p:strVal val="#ppt_x"/>
                                          </p:val>
                                        </p:tav>
                                        <p:tav tm="100000">
                                          <p:val>
                                            <p:strVal val="#ppt_x"/>
                                          </p:val>
                                        </p:tav>
                                      </p:tavLst>
                                    </p:anim>
                                    <p:anim calcmode="lin" valueType="num">
                                      <p:cBhvr>
                                        <p:cTn id="19"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565651" y="2925486"/>
            <a:ext cx="6914815" cy="97039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华文琥珀" panose="02010800040101010101" pitchFamily="2" charset="-122"/>
                <a:ea typeface="华文琥珀" panose="02010800040101010101" pitchFamily="2" charset="-122"/>
              </a:rPr>
              <a:t>探讨时间</a:t>
            </a:r>
            <a:endParaRPr lang="zh-CN" altLang="en-US" sz="6000" spc="300" dirty="0">
              <a:solidFill>
                <a:schemeClr val="bg1"/>
              </a:solidFill>
              <a:latin typeface="华文琥珀" panose="02010800040101010101" pitchFamily="2" charset="-122"/>
              <a:ea typeface="华文琥珀" panose="02010800040101010101" pitchFamily="2" charset="-122"/>
            </a:endParaRPr>
          </a:p>
        </p:txBody>
      </p:sp>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6751619" y="2669721"/>
            <a:ext cx="1110588" cy="1171575"/>
            <a:chOff x="9038676" y="2453000"/>
            <a:chExt cx="473036" cy="525437"/>
          </a:xfrm>
          <a:solidFill>
            <a:schemeClr val="bg1"/>
          </a:solidFill>
        </p:grpSpPr>
        <p:sp>
          <p:nvSpPr>
            <p:cNvPr id="9" name="任意多边形: 形状 8"/>
            <p:cNvSpPr/>
            <p:nvPr/>
          </p:nvSpPr>
          <p:spPr>
            <a:xfrm>
              <a:off x="9122895" y="2539687"/>
              <a:ext cx="303750" cy="438750"/>
            </a:xfrm>
            <a:custGeom>
              <a:avLst/>
              <a:gdLst>
                <a:gd name="connsiteX0" fmla="*/ 166421 w 303750"/>
                <a:gd name="connsiteY0" fmla="*/ 0 h 438750"/>
                <a:gd name="connsiteX1" fmla="*/ 147167 w 303750"/>
                <a:gd name="connsiteY1" fmla="*/ 0 h 438750"/>
                <a:gd name="connsiteX2" fmla="*/ 0 w 303750"/>
                <a:gd name="connsiteY2" fmla="*/ 157309 h 438750"/>
                <a:gd name="connsiteX3" fmla="*/ 69221 w 303750"/>
                <a:gd name="connsiteY3" fmla="*/ 287938 h 438750"/>
                <a:gd name="connsiteX4" fmla="*/ 69221 w 303750"/>
                <a:gd name="connsiteY4" fmla="*/ 333197 h 438750"/>
                <a:gd name="connsiteX5" fmla="*/ 81793 w 303750"/>
                <a:gd name="connsiteY5" fmla="*/ 356619 h 438750"/>
                <a:gd name="connsiteX6" fmla="*/ 85050 w 303750"/>
                <a:gd name="connsiteY6" fmla="*/ 362273 h 438750"/>
                <a:gd name="connsiteX7" fmla="*/ 82502 w 303750"/>
                <a:gd name="connsiteY7" fmla="*/ 368246 h 438750"/>
                <a:gd name="connsiteX8" fmla="*/ 70673 w 303750"/>
                <a:gd name="connsiteY8" fmla="*/ 381257 h 438750"/>
                <a:gd name="connsiteX9" fmla="*/ 70673 w 303750"/>
                <a:gd name="connsiteY9" fmla="*/ 410434 h 438750"/>
                <a:gd name="connsiteX10" fmla="*/ 82502 w 303750"/>
                <a:gd name="connsiteY10" fmla="*/ 422246 h 438750"/>
                <a:gd name="connsiteX11" fmla="*/ 90416 w 303750"/>
                <a:gd name="connsiteY11" fmla="*/ 422246 h 438750"/>
                <a:gd name="connsiteX12" fmla="*/ 101351 w 303750"/>
                <a:gd name="connsiteY12" fmla="*/ 427478 h 438750"/>
                <a:gd name="connsiteX13" fmla="*/ 156802 w 303750"/>
                <a:gd name="connsiteY13" fmla="*/ 450225 h 438750"/>
                <a:gd name="connsiteX14" fmla="*/ 212237 w 303750"/>
                <a:gd name="connsiteY14" fmla="*/ 427478 h 438750"/>
                <a:gd name="connsiteX15" fmla="*/ 223172 w 303750"/>
                <a:gd name="connsiteY15" fmla="*/ 422246 h 438750"/>
                <a:gd name="connsiteX16" fmla="*/ 231086 w 303750"/>
                <a:gd name="connsiteY16" fmla="*/ 422246 h 438750"/>
                <a:gd name="connsiteX17" fmla="*/ 242916 w 303750"/>
                <a:gd name="connsiteY17" fmla="*/ 410434 h 438750"/>
                <a:gd name="connsiteX18" fmla="*/ 242916 w 303750"/>
                <a:gd name="connsiteY18" fmla="*/ 381257 h 438750"/>
                <a:gd name="connsiteX19" fmla="*/ 231086 w 303750"/>
                <a:gd name="connsiteY19" fmla="*/ 368246 h 438750"/>
                <a:gd name="connsiteX20" fmla="*/ 228555 w 303750"/>
                <a:gd name="connsiteY20" fmla="*/ 362273 h 438750"/>
                <a:gd name="connsiteX21" fmla="*/ 231812 w 303750"/>
                <a:gd name="connsiteY21" fmla="*/ 356619 h 438750"/>
                <a:gd name="connsiteX22" fmla="*/ 244367 w 303750"/>
                <a:gd name="connsiteY22" fmla="*/ 333197 h 438750"/>
                <a:gd name="connsiteX23" fmla="*/ 244367 w 303750"/>
                <a:gd name="connsiteY23" fmla="*/ 287938 h 438750"/>
                <a:gd name="connsiteX24" fmla="*/ 313588 w 303750"/>
                <a:gd name="connsiteY24" fmla="*/ 157309 h 438750"/>
                <a:gd name="connsiteX25" fmla="*/ 166421 w 303750"/>
                <a:gd name="connsiteY25" fmla="*/ 0 h 438750"/>
                <a:gd name="connsiteX26" fmla="*/ 211478 w 303750"/>
                <a:gd name="connsiteY26" fmla="*/ 253699 h 438750"/>
                <a:gd name="connsiteX27" fmla="*/ 202652 w 303750"/>
                <a:gd name="connsiteY27" fmla="*/ 258272 h 438750"/>
                <a:gd name="connsiteX28" fmla="*/ 202652 w 303750"/>
                <a:gd name="connsiteY28" fmla="*/ 300274 h 438750"/>
                <a:gd name="connsiteX29" fmla="*/ 190688 w 303750"/>
                <a:gd name="connsiteY29" fmla="*/ 315107 h 438750"/>
                <a:gd name="connsiteX30" fmla="*/ 172091 w 303750"/>
                <a:gd name="connsiteY30" fmla="*/ 319022 h 438750"/>
                <a:gd name="connsiteX31" fmla="*/ 141514 w 303750"/>
                <a:gd name="connsiteY31" fmla="*/ 319022 h 438750"/>
                <a:gd name="connsiteX32" fmla="*/ 122918 w 303750"/>
                <a:gd name="connsiteY32" fmla="*/ 315107 h 438750"/>
                <a:gd name="connsiteX33" fmla="*/ 110953 w 303750"/>
                <a:gd name="connsiteY33" fmla="*/ 300274 h 438750"/>
                <a:gd name="connsiteX34" fmla="*/ 110953 w 303750"/>
                <a:gd name="connsiteY34" fmla="*/ 258255 h 438750"/>
                <a:gd name="connsiteX35" fmla="*/ 102128 w 303750"/>
                <a:gd name="connsiteY35" fmla="*/ 253682 h 438750"/>
                <a:gd name="connsiteX36" fmla="*/ 48516 w 303750"/>
                <a:gd name="connsiteY36" fmla="*/ 160161 h 438750"/>
                <a:gd name="connsiteX37" fmla="*/ 156802 w 303750"/>
                <a:gd name="connsiteY37" fmla="*/ 50676 h 438750"/>
                <a:gd name="connsiteX38" fmla="*/ 265073 w 303750"/>
                <a:gd name="connsiteY38" fmla="*/ 160161 h 438750"/>
                <a:gd name="connsiteX39" fmla="*/ 211478 w 303750"/>
                <a:gd name="connsiteY39" fmla="*/ 253699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3750" h="438750">
                  <a:moveTo>
                    <a:pt x="166421" y="0"/>
                  </a:moveTo>
                  <a:lnTo>
                    <a:pt x="147167" y="0"/>
                  </a:lnTo>
                  <a:cubicBezTo>
                    <a:pt x="65289" y="5181"/>
                    <a:pt x="0" y="73643"/>
                    <a:pt x="0" y="157309"/>
                  </a:cubicBezTo>
                  <a:cubicBezTo>
                    <a:pt x="0" y="214819"/>
                    <a:pt x="25380" y="260769"/>
                    <a:pt x="69221" y="287938"/>
                  </a:cubicBezTo>
                  <a:lnTo>
                    <a:pt x="69221" y="333197"/>
                  </a:lnTo>
                  <a:cubicBezTo>
                    <a:pt x="69221" y="346410"/>
                    <a:pt x="74132" y="351523"/>
                    <a:pt x="81793" y="356619"/>
                  </a:cubicBezTo>
                  <a:cubicBezTo>
                    <a:pt x="83700" y="357851"/>
                    <a:pt x="84915" y="359961"/>
                    <a:pt x="85050" y="362273"/>
                  </a:cubicBezTo>
                  <a:cubicBezTo>
                    <a:pt x="85185" y="364568"/>
                    <a:pt x="85404" y="367538"/>
                    <a:pt x="82502" y="368246"/>
                  </a:cubicBezTo>
                  <a:cubicBezTo>
                    <a:pt x="70639" y="368246"/>
                    <a:pt x="70673" y="381257"/>
                    <a:pt x="70673" y="381257"/>
                  </a:cubicBezTo>
                  <a:cubicBezTo>
                    <a:pt x="70673" y="386522"/>
                    <a:pt x="70673" y="410434"/>
                    <a:pt x="70673" y="410434"/>
                  </a:cubicBezTo>
                  <a:cubicBezTo>
                    <a:pt x="70673" y="416964"/>
                    <a:pt x="75954" y="422246"/>
                    <a:pt x="82502" y="422246"/>
                  </a:cubicBezTo>
                  <a:lnTo>
                    <a:pt x="90416" y="422246"/>
                  </a:lnTo>
                  <a:cubicBezTo>
                    <a:pt x="96744" y="422246"/>
                    <a:pt x="101351" y="427478"/>
                    <a:pt x="101351" y="427478"/>
                  </a:cubicBezTo>
                  <a:cubicBezTo>
                    <a:pt x="101351" y="427478"/>
                    <a:pt x="129178" y="450225"/>
                    <a:pt x="156802" y="450225"/>
                  </a:cubicBezTo>
                  <a:cubicBezTo>
                    <a:pt x="184815" y="450225"/>
                    <a:pt x="212237" y="427478"/>
                    <a:pt x="212237" y="427478"/>
                  </a:cubicBezTo>
                  <a:cubicBezTo>
                    <a:pt x="212237" y="427478"/>
                    <a:pt x="216844" y="422246"/>
                    <a:pt x="223172" y="422246"/>
                  </a:cubicBezTo>
                  <a:lnTo>
                    <a:pt x="231086" y="422246"/>
                  </a:lnTo>
                  <a:cubicBezTo>
                    <a:pt x="237651" y="422246"/>
                    <a:pt x="242916" y="416964"/>
                    <a:pt x="242916" y="410434"/>
                  </a:cubicBezTo>
                  <a:cubicBezTo>
                    <a:pt x="242916" y="410434"/>
                    <a:pt x="242916" y="386539"/>
                    <a:pt x="242916" y="381257"/>
                  </a:cubicBezTo>
                  <a:cubicBezTo>
                    <a:pt x="242916" y="381257"/>
                    <a:pt x="242949" y="368246"/>
                    <a:pt x="231086" y="368246"/>
                  </a:cubicBezTo>
                  <a:cubicBezTo>
                    <a:pt x="228184" y="367554"/>
                    <a:pt x="228420" y="364534"/>
                    <a:pt x="228555" y="362273"/>
                  </a:cubicBezTo>
                  <a:cubicBezTo>
                    <a:pt x="228724" y="359961"/>
                    <a:pt x="229905" y="357851"/>
                    <a:pt x="231812" y="356619"/>
                  </a:cubicBezTo>
                  <a:cubicBezTo>
                    <a:pt x="239456" y="351523"/>
                    <a:pt x="244367" y="346427"/>
                    <a:pt x="244367" y="333197"/>
                  </a:cubicBezTo>
                  <a:lnTo>
                    <a:pt x="244367" y="287938"/>
                  </a:lnTo>
                  <a:cubicBezTo>
                    <a:pt x="288208" y="260786"/>
                    <a:pt x="313588" y="214819"/>
                    <a:pt x="313588" y="157309"/>
                  </a:cubicBezTo>
                  <a:cubicBezTo>
                    <a:pt x="313588" y="73643"/>
                    <a:pt x="248333" y="5164"/>
                    <a:pt x="166421" y="0"/>
                  </a:cubicBezTo>
                  <a:close/>
                  <a:moveTo>
                    <a:pt x="211478" y="253699"/>
                  </a:moveTo>
                  <a:lnTo>
                    <a:pt x="202652" y="258272"/>
                  </a:lnTo>
                  <a:lnTo>
                    <a:pt x="202652" y="300274"/>
                  </a:lnTo>
                  <a:cubicBezTo>
                    <a:pt x="202652" y="307463"/>
                    <a:pt x="197674" y="313588"/>
                    <a:pt x="190688" y="315107"/>
                  </a:cubicBezTo>
                  <a:lnTo>
                    <a:pt x="172091" y="319022"/>
                  </a:lnTo>
                  <a:cubicBezTo>
                    <a:pt x="168953" y="319714"/>
                    <a:pt x="153968" y="322194"/>
                    <a:pt x="141514" y="319022"/>
                  </a:cubicBezTo>
                  <a:lnTo>
                    <a:pt x="122918" y="315107"/>
                  </a:lnTo>
                  <a:cubicBezTo>
                    <a:pt x="115931" y="313588"/>
                    <a:pt x="110953" y="307463"/>
                    <a:pt x="110953" y="300274"/>
                  </a:cubicBezTo>
                  <a:lnTo>
                    <a:pt x="110953" y="258255"/>
                  </a:lnTo>
                  <a:lnTo>
                    <a:pt x="102128" y="253682"/>
                  </a:lnTo>
                  <a:cubicBezTo>
                    <a:pt x="57814" y="230901"/>
                    <a:pt x="48516" y="190215"/>
                    <a:pt x="48516" y="160161"/>
                  </a:cubicBezTo>
                  <a:cubicBezTo>
                    <a:pt x="48516" y="99900"/>
                    <a:pt x="97031" y="50878"/>
                    <a:pt x="156802" y="50676"/>
                  </a:cubicBezTo>
                  <a:cubicBezTo>
                    <a:pt x="216557" y="50878"/>
                    <a:pt x="265073" y="99900"/>
                    <a:pt x="265073" y="160161"/>
                  </a:cubicBezTo>
                  <a:cubicBezTo>
                    <a:pt x="265073" y="190232"/>
                    <a:pt x="255774" y="230918"/>
                    <a:pt x="211478" y="25369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p:cNvSpPr/>
            <p:nvPr/>
          </p:nvSpPr>
          <p:spPr>
            <a:xfrm>
              <a:off x="9420525" y="2536256"/>
              <a:ext cx="50625" cy="50625"/>
            </a:xfrm>
            <a:custGeom>
              <a:avLst/>
              <a:gdLst>
                <a:gd name="connsiteX0" fmla="*/ 57809 w 50625"/>
                <a:gd name="connsiteY0" fmla="*/ 21352 h 50625"/>
                <a:gd name="connsiteX1" fmla="*/ 54839 w 50625"/>
                <a:gd name="connsiteY1" fmla="*/ 10468 h 50625"/>
                <a:gd name="connsiteX2" fmla="*/ 50417 w 50625"/>
                <a:gd name="connsiteY2" fmla="*/ 5051 h 50625"/>
                <a:gd name="connsiteX3" fmla="*/ 40309 w 50625"/>
                <a:gd name="connsiteY3" fmla="*/ 22 h 50625"/>
                <a:gd name="connsiteX4" fmla="*/ 29746 w 50625"/>
                <a:gd name="connsiteY4" fmla="*/ 3903 h 50625"/>
                <a:gd name="connsiteX5" fmla="*/ 4349 w 50625"/>
                <a:gd name="connsiteY5" fmla="*/ 28052 h 50625"/>
                <a:gd name="connsiteX6" fmla="*/ 3218 w 50625"/>
                <a:gd name="connsiteY6" fmla="*/ 47340 h 50625"/>
                <a:gd name="connsiteX7" fmla="*/ 4096 w 50625"/>
                <a:gd name="connsiteY7" fmla="*/ 48369 h 50625"/>
                <a:gd name="connsiteX8" fmla="*/ 23215 w 50625"/>
                <a:gd name="connsiteY8" fmla="*/ 51035 h 50625"/>
                <a:gd name="connsiteX9" fmla="*/ 51886 w 50625"/>
                <a:gd name="connsiteY9" fmla="*/ 30920 h 50625"/>
                <a:gd name="connsiteX10" fmla="*/ 57809 w 50625"/>
                <a:gd name="connsiteY10" fmla="*/ 2135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7809" y="21352"/>
                  </a:moveTo>
                  <a:cubicBezTo>
                    <a:pt x="58399" y="17488"/>
                    <a:pt x="57319" y="13556"/>
                    <a:pt x="54839" y="10468"/>
                  </a:cubicBezTo>
                  <a:cubicBezTo>
                    <a:pt x="53387" y="8645"/>
                    <a:pt x="51903" y="6857"/>
                    <a:pt x="50417" y="5051"/>
                  </a:cubicBezTo>
                  <a:cubicBezTo>
                    <a:pt x="47886" y="2064"/>
                    <a:pt x="44258" y="242"/>
                    <a:pt x="40309" y="22"/>
                  </a:cubicBezTo>
                  <a:cubicBezTo>
                    <a:pt x="36445" y="-197"/>
                    <a:pt x="32581" y="1220"/>
                    <a:pt x="29746" y="3903"/>
                  </a:cubicBezTo>
                  <a:lnTo>
                    <a:pt x="4349" y="28052"/>
                  </a:lnTo>
                  <a:cubicBezTo>
                    <a:pt x="-984" y="33198"/>
                    <a:pt x="-1473" y="41619"/>
                    <a:pt x="3218" y="47340"/>
                  </a:cubicBezTo>
                  <a:cubicBezTo>
                    <a:pt x="3539" y="47677"/>
                    <a:pt x="3775" y="48015"/>
                    <a:pt x="4096" y="48369"/>
                  </a:cubicBezTo>
                  <a:cubicBezTo>
                    <a:pt x="8753" y="54140"/>
                    <a:pt x="17106" y="55322"/>
                    <a:pt x="23215" y="51035"/>
                  </a:cubicBezTo>
                  <a:lnTo>
                    <a:pt x="51886" y="30920"/>
                  </a:lnTo>
                  <a:cubicBezTo>
                    <a:pt x="55075" y="28676"/>
                    <a:pt x="57218" y="25217"/>
                    <a:pt x="57809" y="2135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p:cNvSpPr/>
            <p:nvPr/>
          </p:nvSpPr>
          <p:spPr>
            <a:xfrm>
              <a:off x="9260846" y="2453000"/>
              <a:ext cx="33750" cy="50625"/>
            </a:xfrm>
            <a:custGeom>
              <a:avLst/>
              <a:gdLst>
                <a:gd name="connsiteX0" fmla="*/ 17383 w 33750"/>
                <a:gd name="connsiteY0" fmla="*/ 63332 h 50625"/>
                <a:gd name="connsiteX1" fmla="*/ 18666 w 33750"/>
                <a:gd name="connsiteY1" fmla="*/ 63315 h 50625"/>
                <a:gd name="connsiteX2" fmla="*/ 32706 w 33750"/>
                <a:gd name="connsiteY2" fmla="*/ 50051 h 50625"/>
                <a:gd name="connsiteX3" fmla="*/ 34950 w 33750"/>
                <a:gd name="connsiteY3" fmla="*/ 15086 h 50625"/>
                <a:gd name="connsiteX4" fmla="*/ 31136 w 33750"/>
                <a:gd name="connsiteY4" fmla="*/ 4506 h 50625"/>
                <a:gd name="connsiteX5" fmla="*/ 20859 w 33750"/>
                <a:gd name="connsiteY5" fmla="*/ 0 h 50625"/>
                <a:gd name="connsiteX6" fmla="*/ 13823 w 33750"/>
                <a:gd name="connsiteY6" fmla="*/ 68 h 50625"/>
                <a:gd name="connsiteX7" fmla="*/ 3613 w 33750"/>
                <a:gd name="connsiteY7" fmla="*/ 4793 h 50625"/>
                <a:gd name="connsiteX8" fmla="*/ 53 w 33750"/>
                <a:gd name="connsiteY8" fmla="*/ 15474 h 50625"/>
                <a:gd name="connsiteX9" fmla="*/ 3073 w 33750"/>
                <a:gd name="connsiteY9" fmla="*/ 50389 h 50625"/>
                <a:gd name="connsiteX10" fmla="*/ 17383 w 33750"/>
                <a:gd name="connsiteY10" fmla="*/ 6333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50" h="50625">
                  <a:moveTo>
                    <a:pt x="17383" y="63332"/>
                  </a:moveTo>
                  <a:cubicBezTo>
                    <a:pt x="17805" y="63315"/>
                    <a:pt x="18244" y="63315"/>
                    <a:pt x="18666" y="63315"/>
                  </a:cubicBezTo>
                  <a:cubicBezTo>
                    <a:pt x="26091" y="63264"/>
                    <a:pt x="32233" y="57476"/>
                    <a:pt x="32706" y="50051"/>
                  </a:cubicBezTo>
                  <a:lnTo>
                    <a:pt x="34950" y="15086"/>
                  </a:lnTo>
                  <a:cubicBezTo>
                    <a:pt x="35203" y="11188"/>
                    <a:pt x="33853" y="7358"/>
                    <a:pt x="31136" y="4506"/>
                  </a:cubicBezTo>
                  <a:cubicBezTo>
                    <a:pt x="28504" y="1637"/>
                    <a:pt x="24741" y="17"/>
                    <a:pt x="20859" y="0"/>
                  </a:cubicBezTo>
                  <a:cubicBezTo>
                    <a:pt x="18497" y="0"/>
                    <a:pt x="16168" y="17"/>
                    <a:pt x="13823" y="68"/>
                  </a:cubicBezTo>
                  <a:cubicBezTo>
                    <a:pt x="9924" y="169"/>
                    <a:pt x="6212" y="1873"/>
                    <a:pt x="3613" y="4793"/>
                  </a:cubicBezTo>
                  <a:cubicBezTo>
                    <a:pt x="1014" y="7712"/>
                    <a:pt x="-285" y="11593"/>
                    <a:pt x="53" y="15474"/>
                  </a:cubicBezTo>
                  <a:lnTo>
                    <a:pt x="3073" y="50389"/>
                  </a:lnTo>
                  <a:cubicBezTo>
                    <a:pt x="3714" y="57780"/>
                    <a:pt x="9958" y="63433"/>
                    <a:pt x="17383" y="6333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p:cNvSpPr/>
            <p:nvPr/>
          </p:nvSpPr>
          <p:spPr>
            <a:xfrm>
              <a:off x="9038676" y="2732680"/>
              <a:ext cx="50625" cy="33750"/>
            </a:xfrm>
            <a:custGeom>
              <a:avLst/>
              <a:gdLst>
                <a:gd name="connsiteX0" fmla="*/ 62585 w 50625"/>
                <a:gd name="connsiteY0" fmla="*/ 10890 h 33750"/>
                <a:gd name="connsiteX1" fmla="*/ 46537 w 50625"/>
                <a:gd name="connsiteY1" fmla="*/ 175 h 33750"/>
                <a:gd name="connsiteX2" fmla="*/ 11927 w 50625"/>
                <a:gd name="connsiteY2" fmla="*/ 5862 h 33750"/>
                <a:gd name="connsiteX3" fmla="*/ 2443 w 50625"/>
                <a:gd name="connsiteY3" fmla="*/ 11903 h 33750"/>
                <a:gd name="connsiteX4" fmla="*/ 334 w 50625"/>
                <a:gd name="connsiteY4" fmla="*/ 22939 h 33750"/>
                <a:gd name="connsiteX5" fmla="*/ 1987 w 50625"/>
                <a:gd name="connsiteY5" fmla="*/ 29740 h 33750"/>
                <a:gd name="connsiteX6" fmla="*/ 8855 w 50625"/>
                <a:gd name="connsiteY6" fmla="*/ 38599 h 33750"/>
                <a:gd name="connsiteX7" fmla="*/ 20060 w 50625"/>
                <a:gd name="connsiteY7" fmla="*/ 39645 h 33750"/>
                <a:gd name="connsiteX8" fmla="*/ 53439 w 50625"/>
                <a:gd name="connsiteY8" fmla="*/ 28930 h 33750"/>
                <a:gd name="connsiteX9" fmla="*/ 62889 w 50625"/>
                <a:gd name="connsiteY9" fmla="*/ 12089 h 33750"/>
                <a:gd name="connsiteX10" fmla="*/ 62585 w 50625"/>
                <a:gd name="connsiteY10" fmla="*/ 1089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2585" y="10890"/>
                  </a:moveTo>
                  <a:cubicBezTo>
                    <a:pt x="60881" y="3634"/>
                    <a:pt x="53878" y="-973"/>
                    <a:pt x="46537" y="175"/>
                  </a:cubicBezTo>
                  <a:lnTo>
                    <a:pt x="11927" y="5862"/>
                  </a:lnTo>
                  <a:cubicBezTo>
                    <a:pt x="8062" y="6486"/>
                    <a:pt x="4637" y="8663"/>
                    <a:pt x="2443" y="11903"/>
                  </a:cubicBezTo>
                  <a:cubicBezTo>
                    <a:pt x="266" y="15109"/>
                    <a:pt x="-510" y="19142"/>
                    <a:pt x="334" y="22939"/>
                  </a:cubicBezTo>
                  <a:cubicBezTo>
                    <a:pt x="840" y="25217"/>
                    <a:pt x="1397" y="27512"/>
                    <a:pt x="1987" y="29740"/>
                  </a:cubicBezTo>
                  <a:cubicBezTo>
                    <a:pt x="2949" y="33554"/>
                    <a:pt x="5430" y="36760"/>
                    <a:pt x="8855" y="38599"/>
                  </a:cubicBezTo>
                  <a:cubicBezTo>
                    <a:pt x="12281" y="40472"/>
                    <a:pt x="16331" y="40945"/>
                    <a:pt x="20060" y="39645"/>
                  </a:cubicBezTo>
                  <a:lnTo>
                    <a:pt x="53439" y="28930"/>
                  </a:lnTo>
                  <a:cubicBezTo>
                    <a:pt x="60493" y="26635"/>
                    <a:pt x="64644" y="19311"/>
                    <a:pt x="62889" y="12089"/>
                  </a:cubicBezTo>
                  <a:cubicBezTo>
                    <a:pt x="62788" y="11768"/>
                    <a:pt x="62687" y="11312"/>
                    <a:pt x="62585" y="1089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p:cNvSpPr/>
            <p:nvPr/>
          </p:nvSpPr>
          <p:spPr>
            <a:xfrm>
              <a:off x="9080336" y="2540605"/>
              <a:ext cx="50625" cy="50625"/>
            </a:xfrm>
            <a:custGeom>
              <a:avLst/>
              <a:gdLst>
                <a:gd name="connsiteX0" fmla="*/ 54540 w 50625"/>
                <a:gd name="connsiteY0" fmla="*/ 47529 h 50625"/>
                <a:gd name="connsiteX1" fmla="*/ 55367 w 50625"/>
                <a:gd name="connsiteY1" fmla="*/ 46483 h 50625"/>
                <a:gd name="connsiteX2" fmla="*/ 53730 w 50625"/>
                <a:gd name="connsiteY2" fmla="*/ 27229 h 50625"/>
                <a:gd name="connsiteX3" fmla="*/ 27793 w 50625"/>
                <a:gd name="connsiteY3" fmla="*/ 3688 h 50625"/>
                <a:gd name="connsiteX4" fmla="*/ 17145 w 50625"/>
                <a:gd name="connsiteY4" fmla="*/ 43 h 50625"/>
                <a:gd name="connsiteX5" fmla="*/ 7206 w 50625"/>
                <a:gd name="connsiteY5" fmla="*/ 5291 h 50625"/>
                <a:gd name="connsiteX6" fmla="*/ 2869 w 50625"/>
                <a:gd name="connsiteY6" fmla="*/ 10843 h 50625"/>
                <a:gd name="connsiteX7" fmla="*/ 202 w 50625"/>
                <a:gd name="connsiteY7" fmla="*/ 21778 h 50625"/>
                <a:gd name="connsiteX8" fmla="*/ 6311 w 50625"/>
                <a:gd name="connsiteY8" fmla="*/ 31211 h 50625"/>
                <a:gd name="connsiteX9" fmla="*/ 35488 w 50625"/>
                <a:gd name="connsiteY9" fmla="*/ 50634 h 50625"/>
                <a:gd name="connsiteX10" fmla="*/ 54540 w 50625"/>
                <a:gd name="connsiteY10" fmla="*/ 47529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4540" y="47529"/>
                  </a:moveTo>
                  <a:cubicBezTo>
                    <a:pt x="54827" y="47175"/>
                    <a:pt x="55080" y="46820"/>
                    <a:pt x="55367" y="46483"/>
                  </a:cubicBezTo>
                  <a:cubicBezTo>
                    <a:pt x="59957" y="40610"/>
                    <a:pt x="59231" y="32224"/>
                    <a:pt x="53730" y="27229"/>
                  </a:cubicBezTo>
                  <a:lnTo>
                    <a:pt x="27793" y="3688"/>
                  </a:lnTo>
                  <a:cubicBezTo>
                    <a:pt x="24891" y="1055"/>
                    <a:pt x="21043" y="-261"/>
                    <a:pt x="17145" y="43"/>
                  </a:cubicBezTo>
                  <a:cubicBezTo>
                    <a:pt x="13264" y="364"/>
                    <a:pt x="9652" y="2254"/>
                    <a:pt x="7206" y="5291"/>
                  </a:cubicBezTo>
                  <a:cubicBezTo>
                    <a:pt x="5721" y="7130"/>
                    <a:pt x="4286" y="8970"/>
                    <a:pt x="2869" y="10843"/>
                  </a:cubicBezTo>
                  <a:cubicBezTo>
                    <a:pt x="506" y="13982"/>
                    <a:pt x="-456" y="17914"/>
                    <a:pt x="202" y="21778"/>
                  </a:cubicBezTo>
                  <a:cubicBezTo>
                    <a:pt x="861" y="25625"/>
                    <a:pt x="3071" y="29017"/>
                    <a:pt x="6311" y="31211"/>
                  </a:cubicBezTo>
                  <a:lnTo>
                    <a:pt x="35488" y="50634"/>
                  </a:lnTo>
                  <a:cubicBezTo>
                    <a:pt x="41664" y="54752"/>
                    <a:pt x="50001" y="53385"/>
                    <a:pt x="54540" y="4752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p:cNvSpPr/>
            <p:nvPr/>
          </p:nvSpPr>
          <p:spPr>
            <a:xfrm>
              <a:off x="9461087" y="2728751"/>
              <a:ext cx="50625" cy="33750"/>
            </a:xfrm>
            <a:custGeom>
              <a:avLst/>
              <a:gdLst>
                <a:gd name="connsiteX0" fmla="*/ 60817 w 50625"/>
                <a:gd name="connsiteY0" fmla="*/ 10904 h 33750"/>
                <a:gd name="connsiteX1" fmla="*/ 51216 w 50625"/>
                <a:gd name="connsiteY1" fmla="*/ 5049 h 33750"/>
                <a:gd name="connsiteX2" fmla="*/ 16554 w 50625"/>
                <a:gd name="connsiteY2" fmla="*/ 138 h 33750"/>
                <a:gd name="connsiteX3" fmla="*/ 726 w 50625"/>
                <a:gd name="connsiteY3" fmla="*/ 11191 h 33750"/>
                <a:gd name="connsiteX4" fmla="*/ 371 w 50625"/>
                <a:gd name="connsiteY4" fmla="*/ 12508 h 33750"/>
                <a:gd name="connsiteX5" fmla="*/ 10142 w 50625"/>
                <a:gd name="connsiteY5" fmla="*/ 29079 h 33750"/>
                <a:gd name="connsiteX6" fmla="*/ 43689 w 50625"/>
                <a:gd name="connsiteY6" fmla="*/ 39052 h 33750"/>
                <a:gd name="connsiteX7" fmla="*/ 54861 w 50625"/>
                <a:gd name="connsiteY7" fmla="*/ 37786 h 33750"/>
                <a:gd name="connsiteX8" fmla="*/ 61543 w 50625"/>
                <a:gd name="connsiteY8" fmla="*/ 28724 h 33750"/>
                <a:gd name="connsiteX9" fmla="*/ 63028 w 50625"/>
                <a:gd name="connsiteY9" fmla="*/ 21907 h 33750"/>
                <a:gd name="connsiteX10" fmla="*/ 60817 w 50625"/>
                <a:gd name="connsiteY10" fmla="*/ 1090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0817" y="10904"/>
                  </a:moveTo>
                  <a:cubicBezTo>
                    <a:pt x="58539" y="7732"/>
                    <a:pt x="55080" y="5606"/>
                    <a:pt x="51216" y="5049"/>
                  </a:cubicBezTo>
                  <a:lnTo>
                    <a:pt x="16554" y="138"/>
                  </a:lnTo>
                  <a:cubicBezTo>
                    <a:pt x="9197" y="-891"/>
                    <a:pt x="2278" y="3935"/>
                    <a:pt x="726" y="11191"/>
                  </a:cubicBezTo>
                  <a:cubicBezTo>
                    <a:pt x="557" y="11563"/>
                    <a:pt x="472" y="12103"/>
                    <a:pt x="371" y="12508"/>
                  </a:cubicBezTo>
                  <a:cubicBezTo>
                    <a:pt x="-1333" y="19764"/>
                    <a:pt x="2987" y="26936"/>
                    <a:pt x="10142" y="29079"/>
                  </a:cubicBezTo>
                  <a:lnTo>
                    <a:pt x="43689" y="39052"/>
                  </a:lnTo>
                  <a:cubicBezTo>
                    <a:pt x="47503" y="40149"/>
                    <a:pt x="51502" y="39676"/>
                    <a:pt x="54861" y="37786"/>
                  </a:cubicBezTo>
                  <a:cubicBezTo>
                    <a:pt x="58219" y="35812"/>
                    <a:pt x="60666" y="32521"/>
                    <a:pt x="61543" y="28724"/>
                  </a:cubicBezTo>
                  <a:cubicBezTo>
                    <a:pt x="62066" y="26379"/>
                    <a:pt x="62572" y="24151"/>
                    <a:pt x="63028" y="21907"/>
                  </a:cubicBezTo>
                  <a:cubicBezTo>
                    <a:pt x="63906" y="18059"/>
                    <a:pt x="63062" y="14094"/>
                    <a:pt x="60817" y="1090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74760" y="1286273"/>
            <a:ext cx="6135653" cy="4851002"/>
            <a:chOff x="5574760" y="1286273"/>
            <a:chExt cx="6135653" cy="4851002"/>
          </a:xfrm>
        </p:grpSpPr>
        <p:grpSp>
          <p:nvGrpSpPr>
            <p:cNvPr id="23" name="组合 22"/>
            <p:cNvGrpSpPr/>
            <p:nvPr/>
          </p:nvGrpSpPr>
          <p:grpSpPr>
            <a:xfrm>
              <a:off x="8210857" y="5982373"/>
              <a:ext cx="789633" cy="154902"/>
              <a:chOff x="8220464" y="6063574"/>
              <a:chExt cx="1190113" cy="233464"/>
            </a:xfrm>
          </p:grpSpPr>
          <p:sp>
            <p:nvSpPr>
              <p:cNvPr id="24" name="椭圆 23"/>
              <p:cNvSpPr/>
              <p:nvPr userDrawn="1"/>
            </p:nvSpPr>
            <p:spPr>
              <a:xfrm>
                <a:off x="8220464"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53934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858228"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917711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Register-based key security scheme</a:t>
              </a:r>
              <a:endParaRPr lang="zh-CN" altLang="en-US" sz="2800" dirty="0">
                <a:solidFill>
                  <a:schemeClr val="bg2">
                    <a:lumMod val="75000"/>
                  </a:schemeClr>
                </a:solidFill>
                <a:cs typeface="+mn-ea"/>
                <a:sym typeface="+mn-lt"/>
              </a:endParaRPr>
            </a:p>
          </p:txBody>
        </p:sp>
        <p:sp>
          <p:nvSpPr>
            <p:cNvPr id="33" name="文本占位符 12"/>
            <p:cNvSpPr txBox="1"/>
            <p:nvPr/>
          </p:nvSpPr>
          <p:spPr>
            <a:xfrm>
              <a:off x="5574760" y="285985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基于寄存器的密钥安全方案</a:t>
              </a:r>
              <a:endParaRPr lang="zh-CN" altLang="en-US" sz="4000" b="1" dirty="0">
                <a:latin typeface="微软雅黑" panose="020B0503020204020204" pitchFamily="34" charset="-122"/>
                <a:cs typeface="+mn-ea"/>
                <a:sym typeface="+mn-lt"/>
              </a:endParaRPr>
            </a:p>
          </p:txBody>
        </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安全假设</a:t>
            </a:r>
            <a:endParaRPr lang="zh-CN" altLang="en-US" dirty="0"/>
          </a:p>
        </p:txBody>
      </p:sp>
      <p:sp>
        <p:nvSpPr>
          <p:cNvPr id="10" name="ïṣḷiďê"/>
          <p:cNvSpPr txBox="1"/>
          <p:nvPr/>
        </p:nvSpPr>
        <p:spPr>
          <a:xfrm>
            <a:off x="702596" y="1476757"/>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攻击者可以对运行密码算法的计算机系统发起</a:t>
            </a:r>
            <a:r>
              <a:rPr lang="zh-CN" altLang="en-US" dirty="0">
                <a:solidFill>
                  <a:schemeClr val="accent4">
                    <a:lumMod val="60000"/>
                    <a:lumOff val="40000"/>
                  </a:schemeClr>
                </a:solidFill>
              </a:rPr>
              <a:t>冷启动攻击</a:t>
            </a:r>
            <a:r>
              <a:rPr lang="zh-CN" altLang="en-US" dirty="0"/>
              <a:t>，获得内存芯片上的</a:t>
            </a:r>
            <a:r>
              <a:rPr lang="zh-CN" altLang="en-US" dirty="0">
                <a:solidFill>
                  <a:schemeClr val="accent4">
                    <a:lumMod val="60000"/>
                    <a:lumOff val="40000"/>
                  </a:schemeClr>
                </a:solidFill>
              </a:rPr>
              <a:t>全部数据</a:t>
            </a:r>
            <a:endParaRPr lang="en-US" altLang="zh-CN" dirty="0"/>
          </a:p>
        </p:txBody>
      </p:sp>
      <p:sp>
        <p:nvSpPr>
          <p:cNvPr id="8" name="ïṣḷiďê"/>
          <p:cNvSpPr txBox="1"/>
          <p:nvPr/>
        </p:nvSpPr>
        <p:spPr>
          <a:xfrm>
            <a:off x="702596" y="2326242"/>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攻击者在该计算机上具有</a:t>
            </a:r>
            <a:r>
              <a:rPr lang="zh-CN" altLang="en-US" dirty="0">
                <a:solidFill>
                  <a:schemeClr val="accent4">
                    <a:lumMod val="60000"/>
                    <a:lumOff val="40000"/>
                  </a:schemeClr>
                </a:solidFill>
              </a:rPr>
              <a:t>普通用户权限</a:t>
            </a:r>
            <a:r>
              <a:rPr lang="zh-CN" altLang="en-US" dirty="0"/>
              <a:t>，但是</a:t>
            </a:r>
            <a:r>
              <a:rPr lang="zh-CN" altLang="en-US" dirty="0">
                <a:solidFill>
                  <a:schemeClr val="accent4">
                    <a:lumMod val="60000"/>
                    <a:lumOff val="40000"/>
                  </a:schemeClr>
                </a:solidFill>
              </a:rPr>
              <a:t>没有</a:t>
            </a:r>
            <a:r>
              <a:rPr lang="zh-CN" altLang="en-US" dirty="0"/>
              <a:t>操作系统的 </a:t>
            </a:r>
            <a:r>
              <a:rPr lang="en-US" altLang="zh-CN" dirty="0"/>
              <a:t>root </a:t>
            </a:r>
            <a:r>
              <a:rPr lang="zh-CN" altLang="en-US" dirty="0">
                <a:solidFill>
                  <a:schemeClr val="accent4">
                    <a:lumMod val="60000"/>
                    <a:lumOff val="40000"/>
                  </a:schemeClr>
                </a:solidFill>
              </a:rPr>
              <a:t>管理员权限</a:t>
            </a:r>
            <a:endParaRPr lang="en-US" altLang="zh-CN" dirty="0">
              <a:solidFill>
                <a:schemeClr val="accent4">
                  <a:lumMod val="60000"/>
                  <a:lumOff val="40000"/>
                </a:schemeClr>
              </a:solidFill>
            </a:endParaRPr>
          </a:p>
        </p:txBody>
      </p:sp>
      <p:sp>
        <p:nvSpPr>
          <p:cNvPr id="9" name="ïṣḷiďê"/>
          <p:cNvSpPr txBox="1"/>
          <p:nvPr/>
        </p:nvSpPr>
        <p:spPr>
          <a:xfrm>
            <a:off x="702596" y="3175727"/>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攻击者</a:t>
            </a:r>
            <a:r>
              <a:rPr lang="zh-CN" altLang="en-US" dirty="0">
                <a:solidFill>
                  <a:schemeClr val="accent4">
                    <a:lumMod val="60000"/>
                    <a:lumOff val="40000"/>
                  </a:schemeClr>
                </a:solidFill>
              </a:rPr>
              <a:t>不能利用操作系统漏洞</a:t>
            </a:r>
            <a:r>
              <a:rPr lang="zh-CN" altLang="en-US" dirty="0"/>
              <a:t>来非授权地访问内核地址空间的数据，即</a:t>
            </a:r>
            <a:r>
              <a:rPr lang="zh-CN" altLang="en-US" dirty="0">
                <a:solidFill>
                  <a:schemeClr val="accent4">
                    <a:lumMod val="60000"/>
                    <a:lumOff val="40000"/>
                  </a:schemeClr>
                </a:solidFill>
              </a:rPr>
              <a:t>不能恶意篡改</a:t>
            </a:r>
            <a:r>
              <a:rPr lang="zh-CN" altLang="en-US" dirty="0"/>
              <a:t>操作系统内核代码</a:t>
            </a:r>
            <a:endParaRPr lang="en-US" altLang="zh-CN" dirty="0">
              <a:solidFill>
                <a:schemeClr val="accent4">
                  <a:lumMod val="60000"/>
                  <a:lumOff val="40000"/>
                </a:schemeClr>
              </a:solidFill>
            </a:endParaRPr>
          </a:p>
        </p:txBody>
      </p:sp>
      <p:sp>
        <p:nvSpPr>
          <p:cNvPr id="11" name="ïṣḷiďê"/>
          <p:cNvSpPr txBox="1"/>
          <p:nvPr/>
        </p:nvSpPr>
        <p:spPr>
          <a:xfrm>
            <a:off x="702596" y="4025213"/>
            <a:ext cx="11100051" cy="571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ü"/>
            </a:pPr>
            <a:r>
              <a:rPr lang="zh-CN" altLang="en-US" dirty="0"/>
              <a:t>在密钥</a:t>
            </a:r>
            <a:r>
              <a:rPr lang="zh-CN" altLang="en-US" dirty="0">
                <a:solidFill>
                  <a:schemeClr val="accent4">
                    <a:lumMod val="60000"/>
                    <a:lumOff val="40000"/>
                  </a:schemeClr>
                </a:solidFill>
              </a:rPr>
              <a:t>初始化</a:t>
            </a:r>
            <a:r>
              <a:rPr lang="zh-CN" altLang="en-US" dirty="0"/>
              <a:t>的过程中</a:t>
            </a:r>
            <a:r>
              <a:rPr lang="zh-CN" altLang="en-US" dirty="0">
                <a:solidFill>
                  <a:schemeClr val="accent4">
                    <a:lumMod val="60000"/>
                    <a:lumOff val="40000"/>
                  </a:schemeClr>
                </a:solidFill>
              </a:rPr>
              <a:t>不存在攻击</a:t>
            </a:r>
            <a:endParaRPr lang="en-US" altLang="zh-CN" dirty="0">
              <a:solidFill>
                <a:schemeClr val="accent4">
                  <a:lumMod val="60000"/>
                  <a:lumOff val="40000"/>
                </a:schemeClr>
              </a:solidFill>
            </a:endParaRPr>
          </a:p>
        </p:txBody>
      </p:sp>
      <p:grpSp>
        <p:nvGrpSpPr>
          <p:cNvPr id="61" name="组合 60"/>
          <p:cNvGrpSpPr/>
          <p:nvPr/>
        </p:nvGrpSpPr>
        <p:grpSpPr>
          <a:xfrm>
            <a:off x="577849" y="1024260"/>
            <a:ext cx="4551555" cy="576549"/>
            <a:chOff x="577849" y="1024260"/>
            <a:chExt cx="4551555" cy="576549"/>
          </a:xfrm>
        </p:grpSpPr>
        <p:grpSp>
          <p:nvGrpSpPr>
            <p:cNvPr id="3" name="组合 2"/>
            <p:cNvGrpSpPr/>
            <p:nvPr/>
          </p:nvGrpSpPr>
          <p:grpSpPr>
            <a:xfrm>
              <a:off x="577849" y="1024260"/>
              <a:ext cx="2054442" cy="526076"/>
              <a:chOff x="198158" y="894926"/>
              <a:chExt cx="2039947" cy="446763"/>
            </a:xfrm>
          </p:grpSpPr>
          <p:sp>
            <p:nvSpPr>
              <p:cNvPr id="15" name="îṣlîḍe">
                <a:hlinkClick r:id="" action="ppaction://noaction"/>
              </p:cNvPr>
              <p:cNvSpPr/>
              <p:nvPr/>
            </p:nvSpPr>
            <p:spPr>
              <a:xfrm>
                <a:off x="626020" y="894926"/>
                <a:ext cx="1612085" cy="446763"/>
              </a:xfrm>
              <a:prstGeom prst="rect">
                <a:avLst/>
              </a:prstGeom>
            </p:spPr>
            <p:txBody>
              <a:bodyPr wrap="square" anchor="ctr" anchorCtr="0">
                <a:normAutofit/>
              </a:bodyPr>
              <a:lstStyle/>
              <a:p>
                <a:pPr lvl="0"/>
                <a:r>
                  <a:rPr lang="zh-CN" altLang="en-US" sz="2000" b="1" spc="100" dirty="0">
                    <a:solidFill>
                      <a:schemeClr val="accent4"/>
                    </a:solidFill>
                  </a:rPr>
                  <a:t>攻击者能力</a:t>
                </a:r>
                <a:endParaRPr lang="zh-CN" altLang="en-US" sz="2000" b="1" dirty="0">
                  <a:solidFill>
                    <a:schemeClr val="accent4"/>
                  </a:solidFill>
                </a:endParaRPr>
              </a:p>
            </p:txBody>
          </p:sp>
          <p:grpSp>
            <p:nvGrpSpPr>
              <p:cNvPr id="20" name="组合 19"/>
              <p:cNvGrpSpPr>
                <a:grpSpLocks noChangeAspect="1"/>
              </p:cNvGrpSpPr>
              <p:nvPr/>
            </p:nvGrpSpPr>
            <p:grpSpPr>
              <a:xfrm>
                <a:off x="198158" y="951360"/>
                <a:ext cx="427861" cy="317445"/>
                <a:chOff x="18906789" y="5501248"/>
                <a:chExt cx="523125" cy="388125"/>
              </a:xfrm>
              <a:solidFill>
                <a:schemeClr val="accent4"/>
              </a:solidFill>
            </p:grpSpPr>
            <p:sp>
              <p:nvSpPr>
                <p:cNvPr id="21" name="任意多边形: 形状 20"/>
                <p:cNvSpPr/>
                <p:nvPr/>
              </p:nvSpPr>
              <p:spPr>
                <a:xfrm>
                  <a:off x="18906789" y="5501248"/>
                  <a:ext cx="523125" cy="388125"/>
                </a:xfrm>
                <a:custGeom>
                  <a:avLst/>
                  <a:gdLst>
                    <a:gd name="connsiteX0" fmla="*/ 533621 w 523125"/>
                    <a:gd name="connsiteY0" fmla="*/ 25667 h 388125"/>
                    <a:gd name="connsiteX1" fmla="*/ 507954 w 523125"/>
                    <a:gd name="connsiteY1" fmla="*/ 0 h 388125"/>
                    <a:gd name="connsiteX2" fmla="*/ 25667 w 523125"/>
                    <a:gd name="connsiteY2" fmla="*/ 0 h 388125"/>
                    <a:gd name="connsiteX3" fmla="*/ 0 w 523125"/>
                    <a:gd name="connsiteY3" fmla="*/ 25667 h 388125"/>
                    <a:gd name="connsiteX4" fmla="*/ 0 w 523125"/>
                    <a:gd name="connsiteY4" fmla="*/ 368162 h 388125"/>
                    <a:gd name="connsiteX5" fmla="*/ 25667 w 523125"/>
                    <a:gd name="connsiteY5" fmla="*/ 393829 h 388125"/>
                    <a:gd name="connsiteX6" fmla="*/ 507954 w 523125"/>
                    <a:gd name="connsiteY6" fmla="*/ 393829 h 388125"/>
                    <a:gd name="connsiteX7" fmla="*/ 533621 w 523125"/>
                    <a:gd name="connsiteY7" fmla="*/ 368162 h 388125"/>
                    <a:gd name="connsiteX8" fmla="*/ 533621 w 523125"/>
                    <a:gd name="connsiteY8" fmla="*/ 25667 h 388125"/>
                    <a:gd name="connsiteX9" fmla="*/ 533621 w 523125"/>
                    <a:gd name="connsiteY9" fmla="*/ 25667 h 388125"/>
                    <a:gd name="connsiteX10" fmla="*/ 481933 w 523125"/>
                    <a:gd name="connsiteY10" fmla="*/ 342158 h 388125"/>
                    <a:gd name="connsiteX11" fmla="*/ 51671 w 523125"/>
                    <a:gd name="connsiteY11" fmla="*/ 342158 h 388125"/>
                    <a:gd name="connsiteX12" fmla="*/ 51671 w 523125"/>
                    <a:gd name="connsiteY12" fmla="*/ 50811 h 388125"/>
                    <a:gd name="connsiteX13" fmla="*/ 481933 w 523125"/>
                    <a:gd name="connsiteY13" fmla="*/ 50811 h 388125"/>
                    <a:gd name="connsiteX14" fmla="*/ 481933 w 523125"/>
                    <a:gd name="connsiteY14" fmla="*/ 342158 h 3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3125" h="388125">
                      <a:moveTo>
                        <a:pt x="533621" y="25667"/>
                      </a:moveTo>
                      <a:cubicBezTo>
                        <a:pt x="533621" y="11492"/>
                        <a:pt x="522113" y="0"/>
                        <a:pt x="507954" y="0"/>
                      </a:cubicBezTo>
                      <a:lnTo>
                        <a:pt x="25667" y="0"/>
                      </a:lnTo>
                      <a:cubicBezTo>
                        <a:pt x="11492" y="0"/>
                        <a:pt x="0" y="11492"/>
                        <a:pt x="0" y="25667"/>
                      </a:cubicBezTo>
                      <a:lnTo>
                        <a:pt x="0" y="368162"/>
                      </a:lnTo>
                      <a:cubicBezTo>
                        <a:pt x="0" y="382354"/>
                        <a:pt x="11492" y="393829"/>
                        <a:pt x="25667" y="393829"/>
                      </a:cubicBezTo>
                      <a:lnTo>
                        <a:pt x="507954" y="393829"/>
                      </a:lnTo>
                      <a:cubicBezTo>
                        <a:pt x="522129" y="393829"/>
                        <a:pt x="533621" y="382337"/>
                        <a:pt x="533621" y="368162"/>
                      </a:cubicBezTo>
                      <a:lnTo>
                        <a:pt x="533621" y="25667"/>
                      </a:lnTo>
                      <a:lnTo>
                        <a:pt x="533621" y="25667"/>
                      </a:lnTo>
                      <a:close/>
                      <a:moveTo>
                        <a:pt x="481933" y="342158"/>
                      </a:moveTo>
                      <a:lnTo>
                        <a:pt x="51671" y="342158"/>
                      </a:lnTo>
                      <a:lnTo>
                        <a:pt x="51671" y="50811"/>
                      </a:lnTo>
                      <a:lnTo>
                        <a:pt x="481933" y="50811"/>
                      </a:lnTo>
                      <a:lnTo>
                        <a:pt x="481933" y="34215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p:cNvSpPr/>
                <p:nvPr/>
              </p:nvSpPr>
              <p:spPr>
                <a:xfrm>
                  <a:off x="18978812" y="5599494"/>
                  <a:ext cx="388125" cy="219375"/>
                </a:xfrm>
                <a:custGeom>
                  <a:avLst/>
                  <a:gdLst>
                    <a:gd name="connsiteX0" fmla="*/ 190013 w 388125"/>
                    <a:gd name="connsiteY0" fmla="*/ 220219 h 219375"/>
                    <a:gd name="connsiteX1" fmla="*/ 388749 w 388125"/>
                    <a:gd name="connsiteY1" fmla="*/ 220219 h 219375"/>
                    <a:gd name="connsiteX2" fmla="*/ 388749 w 388125"/>
                    <a:gd name="connsiteY2" fmla="*/ 141008 h 219375"/>
                    <a:gd name="connsiteX3" fmla="*/ 296747 w 388125"/>
                    <a:gd name="connsiteY3" fmla="*/ 126039 h 219375"/>
                    <a:gd name="connsiteX4" fmla="*/ 246443 w 388125"/>
                    <a:gd name="connsiteY4" fmla="*/ 130275 h 219375"/>
                    <a:gd name="connsiteX5" fmla="*/ 246443 w 388125"/>
                    <a:gd name="connsiteY5" fmla="*/ 81152 h 219375"/>
                    <a:gd name="connsiteX6" fmla="*/ 229112 w 388125"/>
                    <a:gd name="connsiteY6" fmla="*/ 64041 h 219375"/>
                    <a:gd name="connsiteX7" fmla="*/ 211747 w 388125"/>
                    <a:gd name="connsiteY7" fmla="*/ 81152 h 219375"/>
                    <a:gd name="connsiteX8" fmla="*/ 211747 w 388125"/>
                    <a:gd name="connsiteY8" fmla="*/ 138392 h 219375"/>
                    <a:gd name="connsiteX9" fmla="*/ 192645 w 388125"/>
                    <a:gd name="connsiteY9" fmla="*/ 145176 h 219375"/>
                    <a:gd name="connsiteX10" fmla="*/ 156701 w 388125"/>
                    <a:gd name="connsiteY10" fmla="*/ 81135 h 219375"/>
                    <a:gd name="connsiteX11" fmla="*/ 156701 w 388125"/>
                    <a:gd name="connsiteY11" fmla="*/ 26156 h 219375"/>
                    <a:gd name="connsiteX12" fmla="*/ 139337 w 388125"/>
                    <a:gd name="connsiteY12" fmla="*/ 9045 h 219375"/>
                    <a:gd name="connsiteX13" fmla="*/ 121973 w 388125"/>
                    <a:gd name="connsiteY13" fmla="*/ 26156 h 219375"/>
                    <a:gd name="connsiteX14" fmla="*/ 121973 w 388125"/>
                    <a:gd name="connsiteY14" fmla="*/ 56008 h 219375"/>
                    <a:gd name="connsiteX15" fmla="*/ 73693 w 388125"/>
                    <a:gd name="connsiteY15" fmla="*/ 41327 h 219375"/>
                    <a:gd name="connsiteX16" fmla="*/ 73693 w 388125"/>
                    <a:gd name="connsiteY16" fmla="*/ 17111 h 219375"/>
                    <a:gd name="connsiteX17" fmla="*/ 56751 w 388125"/>
                    <a:gd name="connsiteY17" fmla="*/ 0 h 219375"/>
                    <a:gd name="connsiteX18" fmla="*/ 39808 w 388125"/>
                    <a:gd name="connsiteY18" fmla="*/ 17111 h 219375"/>
                    <a:gd name="connsiteX19" fmla="*/ 39808 w 388125"/>
                    <a:gd name="connsiteY19" fmla="*/ 41816 h 219375"/>
                    <a:gd name="connsiteX20" fmla="*/ 0 w 388125"/>
                    <a:gd name="connsiteY20" fmla="*/ 53578 h 219375"/>
                    <a:gd name="connsiteX21" fmla="*/ 0 w 388125"/>
                    <a:gd name="connsiteY21" fmla="*/ 220202 h 219375"/>
                    <a:gd name="connsiteX22" fmla="*/ 102111 w 388125"/>
                    <a:gd name="connsiteY22" fmla="*/ 220202 h 219375"/>
                    <a:gd name="connsiteX23" fmla="*/ 190013 w 388125"/>
                    <a:gd name="connsiteY23" fmla="*/ 220219 h 219375"/>
                    <a:gd name="connsiteX24" fmla="*/ 190013 w 388125"/>
                    <a:gd name="connsiteY24" fmla="*/ 220219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25" h="219375">
                      <a:moveTo>
                        <a:pt x="190013" y="220219"/>
                      </a:moveTo>
                      <a:lnTo>
                        <a:pt x="388749" y="220219"/>
                      </a:lnTo>
                      <a:lnTo>
                        <a:pt x="388749" y="141008"/>
                      </a:lnTo>
                      <a:cubicBezTo>
                        <a:pt x="360788" y="131557"/>
                        <a:pt x="329991" y="126039"/>
                        <a:pt x="296747" y="126039"/>
                      </a:cubicBezTo>
                      <a:cubicBezTo>
                        <a:pt x="279332" y="126039"/>
                        <a:pt x="262558" y="127507"/>
                        <a:pt x="246443" y="130275"/>
                      </a:cubicBezTo>
                      <a:lnTo>
                        <a:pt x="246443" y="81152"/>
                      </a:lnTo>
                      <a:cubicBezTo>
                        <a:pt x="246443" y="71702"/>
                        <a:pt x="238528" y="64041"/>
                        <a:pt x="229112" y="64041"/>
                      </a:cubicBezTo>
                      <a:cubicBezTo>
                        <a:pt x="219696" y="64041"/>
                        <a:pt x="211747" y="71702"/>
                        <a:pt x="211747" y="81152"/>
                      </a:cubicBezTo>
                      <a:lnTo>
                        <a:pt x="211747" y="138392"/>
                      </a:lnTo>
                      <a:cubicBezTo>
                        <a:pt x="204998" y="140434"/>
                        <a:pt x="198906" y="142678"/>
                        <a:pt x="192645" y="145176"/>
                      </a:cubicBezTo>
                      <a:cubicBezTo>
                        <a:pt x="186503" y="120555"/>
                        <a:pt x="173627" y="98533"/>
                        <a:pt x="156701" y="81135"/>
                      </a:cubicBezTo>
                      <a:lnTo>
                        <a:pt x="156701" y="26156"/>
                      </a:lnTo>
                      <a:cubicBezTo>
                        <a:pt x="156701" y="16706"/>
                        <a:pt x="148787" y="9045"/>
                        <a:pt x="139337" y="9045"/>
                      </a:cubicBezTo>
                      <a:cubicBezTo>
                        <a:pt x="129887" y="9045"/>
                        <a:pt x="121973" y="16706"/>
                        <a:pt x="121973" y="26156"/>
                      </a:cubicBezTo>
                      <a:lnTo>
                        <a:pt x="121973" y="56008"/>
                      </a:lnTo>
                      <a:cubicBezTo>
                        <a:pt x="107578" y="48313"/>
                        <a:pt x="90636" y="43234"/>
                        <a:pt x="73693" y="41327"/>
                      </a:cubicBezTo>
                      <a:lnTo>
                        <a:pt x="73693" y="17111"/>
                      </a:lnTo>
                      <a:cubicBezTo>
                        <a:pt x="73693" y="7661"/>
                        <a:pt x="66201" y="0"/>
                        <a:pt x="56751" y="0"/>
                      </a:cubicBezTo>
                      <a:cubicBezTo>
                        <a:pt x="47301" y="0"/>
                        <a:pt x="39808" y="7661"/>
                        <a:pt x="39808" y="17111"/>
                      </a:cubicBezTo>
                      <a:lnTo>
                        <a:pt x="39808" y="41816"/>
                      </a:lnTo>
                      <a:cubicBezTo>
                        <a:pt x="25414" y="43807"/>
                        <a:pt x="12707" y="47874"/>
                        <a:pt x="0" y="53578"/>
                      </a:cubicBezTo>
                      <a:lnTo>
                        <a:pt x="0" y="220202"/>
                      </a:lnTo>
                      <a:lnTo>
                        <a:pt x="102111" y="220202"/>
                      </a:lnTo>
                      <a:lnTo>
                        <a:pt x="190013" y="220219"/>
                      </a:lnTo>
                      <a:lnTo>
                        <a:pt x="190013" y="22021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p:cNvSpPr/>
                <p:nvPr/>
              </p:nvSpPr>
              <p:spPr>
                <a:xfrm>
                  <a:off x="19239936" y="5572444"/>
                  <a:ext cx="118125" cy="118125"/>
                </a:xfrm>
                <a:custGeom>
                  <a:avLst/>
                  <a:gdLst>
                    <a:gd name="connsiteX0" fmla="*/ 125280 w 118125"/>
                    <a:gd name="connsiteY0" fmla="*/ 62640 h 118125"/>
                    <a:gd name="connsiteX1" fmla="*/ 62640 w 118125"/>
                    <a:gd name="connsiteY1" fmla="*/ 125280 h 118125"/>
                    <a:gd name="connsiteX2" fmla="*/ 0 w 118125"/>
                    <a:gd name="connsiteY2" fmla="*/ 62640 h 118125"/>
                    <a:gd name="connsiteX3" fmla="*/ 62640 w 118125"/>
                    <a:gd name="connsiteY3" fmla="*/ 0 h 118125"/>
                    <a:gd name="connsiteX4" fmla="*/ 125280 w 118125"/>
                    <a:gd name="connsiteY4" fmla="*/ 62640 h 11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5" h="118125">
                      <a:moveTo>
                        <a:pt x="125280" y="62640"/>
                      </a:moveTo>
                      <a:cubicBezTo>
                        <a:pt x="125280" y="97235"/>
                        <a:pt x="97235" y="125280"/>
                        <a:pt x="62640" y="125280"/>
                      </a:cubicBezTo>
                      <a:cubicBezTo>
                        <a:pt x="28045" y="125280"/>
                        <a:pt x="0" y="97235"/>
                        <a:pt x="0" y="62640"/>
                      </a:cubicBezTo>
                      <a:cubicBezTo>
                        <a:pt x="0" y="28045"/>
                        <a:pt x="28045" y="0"/>
                        <a:pt x="62640" y="0"/>
                      </a:cubicBezTo>
                      <a:cubicBezTo>
                        <a:pt x="97235" y="0"/>
                        <a:pt x="125280" y="28045"/>
                        <a:pt x="125280" y="6264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p:nvGrpSpPr>
          <p:grpSpPr>
            <a:xfrm>
              <a:off x="2450985" y="1220696"/>
              <a:ext cx="2678419" cy="380113"/>
              <a:chOff x="2205971" y="1299969"/>
              <a:chExt cx="2659521" cy="322806"/>
            </a:xfrm>
          </p:grpSpPr>
          <p:sp>
            <p:nvSpPr>
              <p:cNvPr id="28" name="椭圆 27"/>
              <p:cNvSpPr/>
              <p:nvPr/>
            </p:nvSpPr>
            <p:spPr>
              <a:xfrm>
                <a:off x="2205971" y="129996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4788750" y="1546033"/>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2282713" y="1337763"/>
                <a:ext cx="1976020" cy="0"/>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9" idx="1"/>
              </p:cNvCxnSpPr>
              <p:nvPr/>
            </p:nvCxnSpPr>
            <p:spPr>
              <a:xfrm>
                <a:off x="4258733" y="1337763"/>
                <a:ext cx="541256" cy="219509"/>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55" name="组合 54"/>
          <p:cNvGrpSpPr/>
          <p:nvPr/>
        </p:nvGrpSpPr>
        <p:grpSpPr>
          <a:xfrm>
            <a:off x="577850" y="1940617"/>
            <a:ext cx="4532656" cy="525617"/>
            <a:chOff x="577850" y="1940617"/>
            <a:chExt cx="4532656" cy="525617"/>
          </a:xfrm>
        </p:grpSpPr>
        <p:grpSp>
          <p:nvGrpSpPr>
            <p:cNvPr id="4" name="组合 3"/>
            <p:cNvGrpSpPr/>
            <p:nvPr/>
          </p:nvGrpSpPr>
          <p:grpSpPr>
            <a:xfrm>
              <a:off x="577850" y="1940617"/>
              <a:ext cx="2348017" cy="446763"/>
              <a:chOff x="577850" y="1940617"/>
              <a:chExt cx="2348017" cy="446763"/>
            </a:xfrm>
          </p:grpSpPr>
          <p:sp>
            <p:nvSpPr>
              <p:cNvPr id="16" name="îṣlîḍe">
                <a:hlinkClick r:id="" action="ppaction://noaction"/>
              </p:cNvPr>
              <p:cNvSpPr/>
              <p:nvPr/>
            </p:nvSpPr>
            <p:spPr>
              <a:xfrm>
                <a:off x="1005712" y="1940617"/>
                <a:ext cx="1920155" cy="446763"/>
              </a:xfrm>
              <a:prstGeom prst="rect">
                <a:avLst/>
              </a:prstGeom>
            </p:spPr>
            <p:txBody>
              <a:bodyPr wrap="square" anchor="ctr" anchorCtr="0">
                <a:normAutofit/>
              </a:bodyPr>
              <a:lstStyle/>
              <a:p>
                <a:pPr lvl="0"/>
                <a:r>
                  <a:rPr lang="zh-CN" altLang="en-US" sz="2000" b="1" spc="100" dirty="0">
                    <a:solidFill>
                      <a:schemeClr val="accent4"/>
                    </a:solidFill>
                  </a:rPr>
                  <a:t>攻击者权限</a:t>
                </a:r>
                <a:endParaRPr lang="zh-CN" altLang="en-US" sz="2000" b="1" spc="100" dirty="0">
                  <a:solidFill>
                    <a:schemeClr val="accent4"/>
                  </a:solidFill>
                </a:endParaRPr>
              </a:p>
            </p:txBody>
          </p:sp>
          <p:sp>
            <p:nvSpPr>
              <p:cNvPr id="24" name="图形 195"/>
              <p:cNvSpPr>
                <a:spLocks noChangeAspect="1"/>
              </p:cNvSpPr>
              <p:nvPr/>
            </p:nvSpPr>
            <p:spPr>
              <a:xfrm>
                <a:off x="577850" y="1997272"/>
                <a:ext cx="427861" cy="331247"/>
              </a:xfrm>
              <a:custGeom>
                <a:avLst/>
                <a:gdLst>
                  <a:gd name="connsiteX0" fmla="*/ 370761 w 523125"/>
                  <a:gd name="connsiteY0" fmla="*/ 91386 h 405000"/>
                  <a:gd name="connsiteX1" fmla="*/ 455102 w 523125"/>
                  <a:gd name="connsiteY1" fmla="*/ 173770 h 405000"/>
                  <a:gd name="connsiteX2" fmla="*/ 539477 w 523125"/>
                  <a:gd name="connsiteY2" fmla="*/ 91977 h 405000"/>
                  <a:gd name="connsiteX3" fmla="*/ 538853 w 523125"/>
                  <a:gd name="connsiteY3" fmla="*/ 87522 h 405000"/>
                  <a:gd name="connsiteX4" fmla="*/ 533318 w 523125"/>
                  <a:gd name="connsiteY4" fmla="*/ 87809 h 405000"/>
                  <a:gd name="connsiteX5" fmla="*/ 466290 w 523125"/>
                  <a:gd name="connsiteY5" fmla="*/ 8699 h 405000"/>
                  <a:gd name="connsiteX6" fmla="*/ 439476 w 523125"/>
                  <a:gd name="connsiteY6" fmla="*/ 1358 h 405000"/>
                  <a:gd name="connsiteX7" fmla="*/ 323848 w 523125"/>
                  <a:gd name="connsiteY7" fmla="*/ 41470 h 405000"/>
                  <a:gd name="connsiteX8" fmla="*/ 275940 w 523125"/>
                  <a:gd name="connsiteY8" fmla="*/ 17457 h 405000"/>
                  <a:gd name="connsiteX9" fmla="*/ 216186 w 523125"/>
                  <a:gd name="connsiteY9" fmla="*/ 77161 h 405000"/>
                  <a:gd name="connsiteX10" fmla="*/ 216236 w 523125"/>
                  <a:gd name="connsiteY10" fmla="*/ 78747 h 405000"/>
                  <a:gd name="connsiteX11" fmla="*/ 99259 w 523125"/>
                  <a:gd name="connsiteY11" fmla="*/ 119264 h 405000"/>
                  <a:gd name="connsiteX12" fmla="*/ 74183 w 523125"/>
                  <a:gd name="connsiteY12" fmla="*/ 136527 h 405000"/>
                  <a:gd name="connsiteX13" fmla="*/ 6750 w 523125"/>
                  <a:gd name="connsiteY13" fmla="*/ 216869 h 405000"/>
                  <a:gd name="connsiteX14" fmla="*/ 641 w 523125"/>
                  <a:gd name="connsiteY14" fmla="*/ 216869 h 405000"/>
                  <a:gd name="connsiteX15" fmla="*/ 0 w 523125"/>
                  <a:gd name="connsiteY15" fmla="*/ 220345 h 405000"/>
                  <a:gd name="connsiteX16" fmla="*/ 84358 w 523125"/>
                  <a:gd name="connsiteY16" fmla="*/ 302577 h 405000"/>
                  <a:gd name="connsiteX17" fmla="*/ 168699 w 523125"/>
                  <a:gd name="connsiteY17" fmla="*/ 221037 h 405000"/>
                  <a:gd name="connsiteX18" fmla="*/ 168058 w 523125"/>
                  <a:gd name="connsiteY18" fmla="*/ 216835 h 405000"/>
                  <a:gd name="connsiteX19" fmla="*/ 162388 w 523125"/>
                  <a:gd name="connsiteY19" fmla="*/ 216835 h 405000"/>
                  <a:gd name="connsiteX20" fmla="*/ 109384 w 523125"/>
                  <a:gd name="connsiteY20" fmla="*/ 153807 h 405000"/>
                  <a:gd name="connsiteX21" fmla="*/ 227644 w 523125"/>
                  <a:gd name="connsiteY21" fmla="*/ 112868 h 405000"/>
                  <a:gd name="connsiteX22" fmla="*/ 239844 w 523125"/>
                  <a:gd name="connsiteY22" fmla="*/ 124715 h 405000"/>
                  <a:gd name="connsiteX23" fmla="*/ 239844 w 523125"/>
                  <a:gd name="connsiteY23" fmla="*/ 374616 h 405000"/>
                  <a:gd name="connsiteX24" fmla="*/ 126664 w 523125"/>
                  <a:gd name="connsiteY24" fmla="*/ 374616 h 405000"/>
                  <a:gd name="connsiteX25" fmla="*/ 90804 w 523125"/>
                  <a:gd name="connsiteY25" fmla="*/ 410476 h 405000"/>
                  <a:gd name="connsiteX26" fmla="*/ 90804 w 523125"/>
                  <a:gd name="connsiteY26" fmla="*/ 420651 h 405000"/>
                  <a:gd name="connsiteX27" fmla="*/ 461160 w 523125"/>
                  <a:gd name="connsiteY27" fmla="*/ 420651 h 405000"/>
                  <a:gd name="connsiteX28" fmla="*/ 461160 w 523125"/>
                  <a:gd name="connsiteY28" fmla="*/ 410459 h 405000"/>
                  <a:gd name="connsiteX29" fmla="*/ 425301 w 523125"/>
                  <a:gd name="connsiteY29" fmla="*/ 374600 h 405000"/>
                  <a:gd name="connsiteX30" fmla="*/ 312137 w 523125"/>
                  <a:gd name="connsiteY30" fmla="*/ 374600 h 405000"/>
                  <a:gd name="connsiteX31" fmla="*/ 312137 w 523125"/>
                  <a:gd name="connsiteY31" fmla="*/ 124731 h 405000"/>
                  <a:gd name="connsiteX32" fmla="*/ 335694 w 523125"/>
                  <a:gd name="connsiteY32" fmla="*/ 77144 h 405000"/>
                  <a:gd name="connsiteX33" fmla="*/ 335661 w 523125"/>
                  <a:gd name="connsiteY33" fmla="*/ 75490 h 405000"/>
                  <a:gd name="connsiteX34" fmla="*/ 409843 w 523125"/>
                  <a:gd name="connsiteY34" fmla="*/ 49806 h 405000"/>
                  <a:gd name="connsiteX35" fmla="*/ 377393 w 523125"/>
                  <a:gd name="connsiteY35" fmla="*/ 87826 h 405000"/>
                  <a:gd name="connsiteX36" fmla="*/ 371402 w 523125"/>
                  <a:gd name="connsiteY36" fmla="*/ 87539 h 405000"/>
                  <a:gd name="connsiteX37" fmla="*/ 370761 w 523125"/>
                  <a:gd name="connsiteY37" fmla="*/ 91386 h 405000"/>
                  <a:gd name="connsiteX38" fmla="*/ 53646 w 523125"/>
                  <a:gd name="connsiteY38" fmla="*/ 216852 h 405000"/>
                  <a:gd name="connsiteX39" fmla="*/ 84578 w 523125"/>
                  <a:gd name="connsiteY39" fmla="*/ 180183 h 405000"/>
                  <a:gd name="connsiteX40" fmla="*/ 115526 w 523125"/>
                  <a:gd name="connsiteY40" fmla="*/ 216852 h 405000"/>
                  <a:gd name="connsiteX41" fmla="*/ 53646 w 523125"/>
                  <a:gd name="connsiteY41" fmla="*/ 216852 h 405000"/>
                  <a:gd name="connsiteX42" fmla="*/ 455321 w 523125"/>
                  <a:gd name="connsiteY42" fmla="*/ 50886 h 405000"/>
                  <a:gd name="connsiteX43" fmla="*/ 486270 w 523125"/>
                  <a:gd name="connsiteY43" fmla="*/ 87539 h 405000"/>
                  <a:gd name="connsiteX44" fmla="*/ 424406 w 523125"/>
                  <a:gd name="connsiteY44" fmla="*/ 87539 h 405000"/>
                  <a:gd name="connsiteX45" fmla="*/ 455321 w 523125"/>
                  <a:gd name="connsiteY45" fmla="*/ 50886 h 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23125" h="405000">
                    <a:moveTo>
                      <a:pt x="370761" y="91386"/>
                    </a:moveTo>
                    <a:cubicBezTo>
                      <a:pt x="370761" y="137556"/>
                      <a:pt x="408527" y="173770"/>
                      <a:pt x="455102" y="173770"/>
                    </a:cubicBezTo>
                    <a:cubicBezTo>
                      <a:pt x="501711" y="173770"/>
                      <a:pt x="539477" y="138164"/>
                      <a:pt x="539477" y="91977"/>
                    </a:cubicBezTo>
                    <a:cubicBezTo>
                      <a:pt x="539477" y="89834"/>
                      <a:pt x="539021" y="87522"/>
                      <a:pt x="538853" y="87522"/>
                    </a:cubicBezTo>
                    <a:lnTo>
                      <a:pt x="533318" y="87809"/>
                    </a:lnTo>
                    <a:lnTo>
                      <a:pt x="466290" y="8699"/>
                    </a:lnTo>
                    <a:cubicBezTo>
                      <a:pt x="459726" y="936"/>
                      <a:pt x="449061" y="-1966"/>
                      <a:pt x="439476" y="1358"/>
                    </a:cubicBezTo>
                    <a:lnTo>
                      <a:pt x="323848" y="41470"/>
                    </a:lnTo>
                    <a:cubicBezTo>
                      <a:pt x="312947" y="26890"/>
                      <a:pt x="295498" y="17457"/>
                      <a:pt x="275940" y="17457"/>
                    </a:cubicBezTo>
                    <a:cubicBezTo>
                      <a:pt x="242966" y="17457"/>
                      <a:pt x="216186" y="44187"/>
                      <a:pt x="216186" y="77161"/>
                    </a:cubicBezTo>
                    <a:cubicBezTo>
                      <a:pt x="216186" y="77684"/>
                      <a:pt x="216219" y="78207"/>
                      <a:pt x="216236" y="78747"/>
                    </a:cubicBezTo>
                    <a:lnTo>
                      <a:pt x="99259" y="119264"/>
                    </a:lnTo>
                    <a:cubicBezTo>
                      <a:pt x="89488" y="122639"/>
                      <a:pt x="80831" y="128613"/>
                      <a:pt x="74183" y="136527"/>
                    </a:cubicBezTo>
                    <a:lnTo>
                      <a:pt x="6750" y="216869"/>
                    </a:lnTo>
                    <a:lnTo>
                      <a:pt x="641" y="216869"/>
                    </a:lnTo>
                    <a:cubicBezTo>
                      <a:pt x="473" y="216852"/>
                      <a:pt x="0" y="218219"/>
                      <a:pt x="0" y="220345"/>
                    </a:cubicBezTo>
                    <a:cubicBezTo>
                      <a:pt x="0" y="266515"/>
                      <a:pt x="37766" y="302577"/>
                      <a:pt x="84358" y="302577"/>
                    </a:cubicBezTo>
                    <a:cubicBezTo>
                      <a:pt x="130933" y="302577"/>
                      <a:pt x="168699" y="267207"/>
                      <a:pt x="168699" y="221037"/>
                    </a:cubicBezTo>
                    <a:cubicBezTo>
                      <a:pt x="168699" y="218877"/>
                      <a:pt x="168244" y="216835"/>
                      <a:pt x="168058" y="216835"/>
                    </a:cubicBezTo>
                    <a:lnTo>
                      <a:pt x="162388" y="216835"/>
                    </a:lnTo>
                    <a:lnTo>
                      <a:pt x="109384" y="153807"/>
                    </a:lnTo>
                    <a:lnTo>
                      <a:pt x="227644" y="112868"/>
                    </a:lnTo>
                    <a:cubicBezTo>
                      <a:pt x="231019" y="117323"/>
                      <a:pt x="235086" y="121340"/>
                      <a:pt x="239844" y="124715"/>
                    </a:cubicBezTo>
                    <a:lnTo>
                      <a:pt x="239844" y="374616"/>
                    </a:lnTo>
                    <a:lnTo>
                      <a:pt x="126664" y="374616"/>
                    </a:lnTo>
                    <a:cubicBezTo>
                      <a:pt x="106869" y="374616"/>
                      <a:pt x="90804" y="390665"/>
                      <a:pt x="90804" y="410476"/>
                    </a:cubicBezTo>
                    <a:lnTo>
                      <a:pt x="90804" y="420651"/>
                    </a:lnTo>
                    <a:lnTo>
                      <a:pt x="461160" y="420651"/>
                    </a:lnTo>
                    <a:lnTo>
                      <a:pt x="461160" y="410459"/>
                    </a:lnTo>
                    <a:cubicBezTo>
                      <a:pt x="461160" y="390681"/>
                      <a:pt x="445112" y="374600"/>
                      <a:pt x="425301" y="374600"/>
                    </a:cubicBezTo>
                    <a:lnTo>
                      <a:pt x="312137" y="374600"/>
                    </a:lnTo>
                    <a:lnTo>
                      <a:pt x="312137" y="124731"/>
                    </a:lnTo>
                    <a:cubicBezTo>
                      <a:pt x="325266" y="113830"/>
                      <a:pt x="335694" y="96584"/>
                      <a:pt x="335694" y="77144"/>
                    </a:cubicBezTo>
                    <a:cubicBezTo>
                      <a:pt x="335694" y="76587"/>
                      <a:pt x="335661" y="76047"/>
                      <a:pt x="335661" y="75490"/>
                    </a:cubicBezTo>
                    <a:lnTo>
                      <a:pt x="409843" y="49806"/>
                    </a:lnTo>
                    <a:lnTo>
                      <a:pt x="377393" y="87826"/>
                    </a:lnTo>
                    <a:lnTo>
                      <a:pt x="371402" y="87539"/>
                    </a:lnTo>
                    <a:cubicBezTo>
                      <a:pt x="371233" y="87539"/>
                      <a:pt x="370761" y="89243"/>
                      <a:pt x="370761" y="91386"/>
                    </a:cubicBezTo>
                    <a:close/>
                    <a:moveTo>
                      <a:pt x="53646" y="216852"/>
                    </a:moveTo>
                    <a:lnTo>
                      <a:pt x="84578" y="180183"/>
                    </a:lnTo>
                    <a:lnTo>
                      <a:pt x="115526" y="216852"/>
                    </a:lnTo>
                    <a:lnTo>
                      <a:pt x="53646" y="216852"/>
                    </a:lnTo>
                    <a:close/>
                    <a:moveTo>
                      <a:pt x="455321" y="50886"/>
                    </a:moveTo>
                    <a:lnTo>
                      <a:pt x="486270" y="87539"/>
                    </a:lnTo>
                    <a:lnTo>
                      <a:pt x="424406" y="87539"/>
                    </a:lnTo>
                    <a:lnTo>
                      <a:pt x="455321" y="50886"/>
                    </a:ln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2450985" y="2143428"/>
              <a:ext cx="2659521" cy="322806"/>
              <a:chOff x="2205971" y="1299969"/>
              <a:chExt cx="2659521" cy="322806"/>
            </a:xfrm>
          </p:grpSpPr>
          <p:sp>
            <p:nvSpPr>
              <p:cNvPr id="37" name="椭圆 36"/>
              <p:cNvSpPr/>
              <p:nvPr/>
            </p:nvSpPr>
            <p:spPr>
              <a:xfrm>
                <a:off x="2205971" y="129996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4788750" y="1546033"/>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2282713" y="1338340"/>
                <a:ext cx="1976020" cy="0"/>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8" idx="1"/>
              </p:cNvCxnSpPr>
              <p:nvPr/>
            </p:nvCxnSpPr>
            <p:spPr>
              <a:xfrm>
                <a:off x="4258733" y="1337763"/>
                <a:ext cx="541256" cy="219509"/>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56" name="组合 55"/>
          <p:cNvGrpSpPr/>
          <p:nvPr/>
        </p:nvGrpSpPr>
        <p:grpSpPr>
          <a:xfrm>
            <a:off x="600246" y="2766852"/>
            <a:ext cx="4843854" cy="517672"/>
            <a:chOff x="600246" y="2766852"/>
            <a:chExt cx="4843854" cy="517672"/>
          </a:xfrm>
        </p:grpSpPr>
        <p:grpSp>
          <p:nvGrpSpPr>
            <p:cNvPr id="5" name="组合 4"/>
            <p:cNvGrpSpPr/>
            <p:nvPr/>
          </p:nvGrpSpPr>
          <p:grpSpPr>
            <a:xfrm>
              <a:off x="600246" y="2766852"/>
              <a:ext cx="2325621" cy="446763"/>
              <a:chOff x="600246" y="2766852"/>
              <a:chExt cx="2325621" cy="446763"/>
            </a:xfrm>
          </p:grpSpPr>
          <p:sp>
            <p:nvSpPr>
              <p:cNvPr id="18" name="îṣlîḍe">
                <a:hlinkClick r:id="" action="ppaction://noaction"/>
              </p:cNvPr>
              <p:cNvSpPr/>
              <p:nvPr/>
            </p:nvSpPr>
            <p:spPr>
              <a:xfrm>
                <a:off x="1005712" y="2766852"/>
                <a:ext cx="1920155" cy="446763"/>
              </a:xfrm>
              <a:prstGeom prst="rect">
                <a:avLst/>
              </a:prstGeom>
            </p:spPr>
            <p:txBody>
              <a:bodyPr wrap="square" anchor="ctr" anchorCtr="0">
                <a:normAutofit/>
              </a:bodyPr>
              <a:lstStyle/>
              <a:p>
                <a:pPr lvl="0"/>
                <a:r>
                  <a:rPr lang="zh-CN" altLang="en-US" sz="2000" b="1" spc="100" dirty="0">
                    <a:solidFill>
                      <a:schemeClr val="accent4"/>
                    </a:solidFill>
                  </a:rPr>
                  <a:t>系统安全假设</a:t>
                </a:r>
                <a:endParaRPr lang="zh-CN" altLang="en-US" sz="2000" b="1" spc="100" dirty="0">
                  <a:solidFill>
                    <a:schemeClr val="accent4"/>
                  </a:solidFill>
                </a:endParaRPr>
              </a:p>
            </p:txBody>
          </p:sp>
          <p:sp>
            <p:nvSpPr>
              <p:cNvPr id="25" name="图形 89"/>
              <p:cNvSpPr>
                <a:spLocks noChangeAspect="1"/>
              </p:cNvSpPr>
              <p:nvPr/>
            </p:nvSpPr>
            <p:spPr>
              <a:xfrm>
                <a:off x="600246" y="2789327"/>
                <a:ext cx="405465" cy="405465"/>
              </a:xfrm>
              <a:custGeom>
                <a:avLst/>
                <a:gdLst>
                  <a:gd name="connsiteX0" fmla="*/ 505018 w 523125"/>
                  <a:gd name="connsiteY0" fmla="*/ 318786 h 523125"/>
                  <a:gd name="connsiteX1" fmla="*/ 531343 w 523125"/>
                  <a:gd name="connsiteY1" fmla="*/ 292444 h 523125"/>
                  <a:gd name="connsiteX2" fmla="*/ 531343 w 523125"/>
                  <a:gd name="connsiteY2" fmla="*/ 238849 h 523125"/>
                  <a:gd name="connsiteX3" fmla="*/ 505018 w 523125"/>
                  <a:gd name="connsiteY3" fmla="*/ 212524 h 523125"/>
                  <a:gd name="connsiteX4" fmla="*/ 475403 w 523125"/>
                  <a:gd name="connsiteY4" fmla="*/ 212524 h 523125"/>
                  <a:gd name="connsiteX5" fmla="*/ 475335 w 523125"/>
                  <a:gd name="connsiteY5" fmla="*/ 212423 h 523125"/>
                  <a:gd name="connsiteX6" fmla="*/ 451406 w 523125"/>
                  <a:gd name="connsiteY6" fmla="*/ 154879 h 523125"/>
                  <a:gd name="connsiteX7" fmla="*/ 472044 w 523125"/>
                  <a:gd name="connsiteY7" fmla="*/ 134207 h 523125"/>
                  <a:gd name="connsiteX8" fmla="*/ 472044 w 523125"/>
                  <a:gd name="connsiteY8" fmla="*/ 96998 h 523125"/>
                  <a:gd name="connsiteX9" fmla="*/ 434126 w 523125"/>
                  <a:gd name="connsiteY9" fmla="*/ 59096 h 523125"/>
                  <a:gd name="connsiteX10" fmla="*/ 415496 w 523125"/>
                  <a:gd name="connsiteY10" fmla="*/ 51384 h 523125"/>
                  <a:gd name="connsiteX11" fmla="*/ 396883 w 523125"/>
                  <a:gd name="connsiteY11" fmla="*/ 59113 h 523125"/>
                  <a:gd name="connsiteX12" fmla="*/ 376262 w 523125"/>
                  <a:gd name="connsiteY12" fmla="*/ 79751 h 523125"/>
                  <a:gd name="connsiteX13" fmla="*/ 319208 w 523125"/>
                  <a:gd name="connsiteY13" fmla="*/ 55924 h 523125"/>
                  <a:gd name="connsiteX14" fmla="*/ 318887 w 523125"/>
                  <a:gd name="connsiteY14" fmla="*/ 26139 h 523125"/>
                  <a:gd name="connsiteX15" fmla="*/ 292579 w 523125"/>
                  <a:gd name="connsiteY15" fmla="*/ 0 h 523125"/>
                  <a:gd name="connsiteX16" fmla="*/ 239001 w 523125"/>
                  <a:gd name="connsiteY16" fmla="*/ 0 h 523125"/>
                  <a:gd name="connsiteX17" fmla="*/ 220320 w 523125"/>
                  <a:gd name="connsiteY17" fmla="*/ 7779 h 523125"/>
                  <a:gd name="connsiteX18" fmla="*/ 212693 w 523125"/>
                  <a:gd name="connsiteY18" fmla="*/ 26528 h 523125"/>
                  <a:gd name="connsiteX19" fmla="*/ 212946 w 523125"/>
                  <a:gd name="connsiteY19" fmla="*/ 55316 h 523125"/>
                  <a:gd name="connsiteX20" fmla="*/ 154035 w 523125"/>
                  <a:gd name="connsiteY20" fmla="*/ 79650 h 523125"/>
                  <a:gd name="connsiteX21" fmla="*/ 133515 w 523125"/>
                  <a:gd name="connsiteY21" fmla="*/ 59096 h 523125"/>
                  <a:gd name="connsiteX22" fmla="*/ 114919 w 523125"/>
                  <a:gd name="connsiteY22" fmla="*/ 51384 h 523125"/>
                  <a:gd name="connsiteX23" fmla="*/ 96306 w 523125"/>
                  <a:gd name="connsiteY23" fmla="*/ 59096 h 523125"/>
                  <a:gd name="connsiteX24" fmla="*/ 58354 w 523125"/>
                  <a:gd name="connsiteY24" fmla="*/ 97031 h 523125"/>
                  <a:gd name="connsiteX25" fmla="*/ 58354 w 523125"/>
                  <a:gd name="connsiteY25" fmla="*/ 134241 h 523125"/>
                  <a:gd name="connsiteX26" fmla="*/ 78992 w 523125"/>
                  <a:gd name="connsiteY26" fmla="*/ 154879 h 523125"/>
                  <a:gd name="connsiteX27" fmla="*/ 55097 w 523125"/>
                  <a:gd name="connsiteY27" fmla="*/ 212423 h 523125"/>
                  <a:gd name="connsiteX28" fmla="*/ 55046 w 523125"/>
                  <a:gd name="connsiteY28" fmla="*/ 212524 h 523125"/>
                  <a:gd name="connsiteX29" fmla="*/ 26325 w 523125"/>
                  <a:gd name="connsiteY29" fmla="*/ 212524 h 523125"/>
                  <a:gd name="connsiteX30" fmla="*/ 0 w 523125"/>
                  <a:gd name="connsiteY30" fmla="*/ 238849 h 523125"/>
                  <a:gd name="connsiteX31" fmla="*/ 0 w 523125"/>
                  <a:gd name="connsiteY31" fmla="*/ 292494 h 523125"/>
                  <a:gd name="connsiteX32" fmla="*/ 26325 w 523125"/>
                  <a:gd name="connsiteY32" fmla="*/ 318836 h 523125"/>
                  <a:gd name="connsiteX33" fmla="*/ 54911 w 523125"/>
                  <a:gd name="connsiteY33" fmla="*/ 318836 h 523125"/>
                  <a:gd name="connsiteX34" fmla="*/ 54203 w 523125"/>
                  <a:gd name="connsiteY34" fmla="*/ 315748 h 523125"/>
                  <a:gd name="connsiteX35" fmla="*/ 54911 w 523125"/>
                  <a:gd name="connsiteY35" fmla="*/ 318701 h 523125"/>
                  <a:gd name="connsiteX36" fmla="*/ 79026 w 523125"/>
                  <a:gd name="connsiteY36" fmla="*/ 377004 h 523125"/>
                  <a:gd name="connsiteX37" fmla="*/ 58404 w 523125"/>
                  <a:gd name="connsiteY37" fmla="*/ 397609 h 523125"/>
                  <a:gd name="connsiteX38" fmla="*/ 50693 w 523125"/>
                  <a:gd name="connsiteY38" fmla="*/ 416239 h 523125"/>
                  <a:gd name="connsiteX39" fmla="*/ 58404 w 523125"/>
                  <a:gd name="connsiteY39" fmla="*/ 434869 h 523125"/>
                  <a:gd name="connsiteX40" fmla="*/ 96323 w 523125"/>
                  <a:gd name="connsiteY40" fmla="*/ 472804 h 523125"/>
                  <a:gd name="connsiteX41" fmla="*/ 114919 w 523125"/>
                  <a:gd name="connsiteY41" fmla="*/ 480516 h 523125"/>
                  <a:gd name="connsiteX42" fmla="*/ 133532 w 523125"/>
                  <a:gd name="connsiteY42" fmla="*/ 472804 h 523125"/>
                  <a:gd name="connsiteX43" fmla="*/ 154136 w 523125"/>
                  <a:gd name="connsiteY43" fmla="*/ 452166 h 523125"/>
                  <a:gd name="connsiteX44" fmla="*/ 212996 w 523125"/>
                  <a:gd name="connsiteY44" fmla="*/ 476432 h 523125"/>
                  <a:gd name="connsiteX45" fmla="*/ 212743 w 523125"/>
                  <a:gd name="connsiteY45" fmla="*/ 504900 h 523125"/>
                  <a:gd name="connsiteX46" fmla="*/ 220371 w 523125"/>
                  <a:gd name="connsiteY46" fmla="*/ 523648 h 523125"/>
                  <a:gd name="connsiteX47" fmla="*/ 239051 w 523125"/>
                  <a:gd name="connsiteY47" fmla="*/ 531428 h 523125"/>
                  <a:gd name="connsiteX48" fmla="*/ 292629 w 523125"/>
                  <a:gd name="connsiteY48" fmla="*/ 531428 h 523125"/>
                  <a:gd name="connsiteX49" fmla="*/ 318954 w 523125"/>
                  <a:gd name="connsiteY49" fmla="*/ 505271 h 523125"/>
                  <a:gd name="connsiteX50" fmla="*/ 319275 w 523125"/>
                  <a:gd name="connsiteY50" fmla="*/ 476027 h 523125"/>
                  <a:gd name="connsiteX51" fmla="*/ 376296 w 523125"/>
                  <a:gd name="connsiteY51" fmla="*/ 452216 h 523125"/>
                  <a:gd name="connsiteX52" fmla="*/ 396917 w 523125"/>
                  <a:gd name="connsiteY52" fmla="*/ 472821 h 523125"/>
                  <a:gd name="connsiteX53" fmla="*/ 434126 w 523125"/>
                  <a:gd name="connsiteY53" fmla="*/ 472821 h 523125"/>
                  <a:gd name="connsiteX54" fmla="*/ 472044 w 523125"/>
                  <a:gd name="connsiteY54" fmla="*/ 434970 h 523125"/>
                  <a:gd name="connsiteX55" fmla="*/ 472044 w 523125"/>
                  <a:gd name="connsiteY55" fmla="*/ 397727 h 523125"/>
                  <a:gd name="connsiteX56" fmla="*/ 451389 w 523125"/>
                  <a:gd name="connsiteY56" fmla="*/ 377072 h 523125"/>
                  <a:gd name="connsiteX57" fmla="*/ 475554 w 523125"/>
                  <a:gd name="connsiteY57" fmla="*/ 318769 h 523125"/>
                  <a:gd name="connsiteX58" fmla="*/ 475554 w 523125"/>
                  <a:gd name="connsiteY58" fmla="*/ 318904 h 523125"/>
                  <a:gd name="connsiteX59" fmla="*/ 505052 w 523125"/>
                  <a:gd name="connsiteY59" fmla="*/ 318904 h 523125"/>
                  <a:gd name="connsiteX60" fmla="*/ 505018 w 523125"/>
                  <a:gd name="connsiteY60" fmla="*/ 318786 h 523125"/>
                  <a:gd name="connsiteX61" fmla="*/ 505018 w 523125"/>
                  <a:gd name="connsiteY61" fmla="*/ 318786 h 523125"/>
                  <a:gd name="connsiteX62" fmla="*/ 265224 w 523125"/>
                  <a:gd name="connsiteY62" fmla="*/ 339913 h 523125"/>
                  <a:gd name="connsiteX63" fmla="*/ 191244 w 523125"/>
                  <a:gd name="connsiteY63" fmla="*/ 265916 h 523125"/>
                  <a:gd name="connsiteX64" fmla="*/ 265224 w 523125"/>
                  <a:gd name="connsiteY64" fmla="*/ 191919 h 523125"/>
                  <a:gd name="connsiteX65" fmla="*/ 339221 w 523125"/>
                  <a:gd name="connsiteY65" fmla="*/ 265916 h 523125"/>
                  <a:gd name="connsiteX66" fmla="*/ 265224 w 523125"/>
                  <a:gd name="connsiteY66" fmla="*/ 339913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23125" h="523125">
                    <a:moveTo>
                      <a:pt x="505018" y="318786"/>
                    </a:moveTo>
                    <a:cubicBezTo>
                      <a:pt x="519531" y="318786"/>
                      <a:pt x="531343" y="307024"/>
                      <a:pt x="531343" y="292444"/>
                    </a:cubicBezTo>
                    <a:lnTo>
                      <a:pt x="531343" y="238849"/>
                    </a:lnTo>
                    <a:cubicBezTo>
                      <a:pt x="531343" y="224319"/>
                      <a:pt x="519581" y="212524"/>
                      <a:pt x="505018" y="212524"/>
                    </a:cubicBezTo>
                    <a:lnTo>
                      <a:pt x="475403" y="212524"/>
                    </a:lnTo>
                    <a:cubicBezTo>
                      <a:pt x="475386" y="212507"/>
                      <a:pt x="475386" y="212490"/>
                      <a:pt x="475335" y="212423"/>
                    </a:cubicBezTo>
                    <a:cubicBezTo>
                      <a:pt x="470154" y="191919"/>
                      <a:pt x="462004" y="172581"/>
                      <a:pt x="451406" y="154879"/>
                    </a:cubicBezTo>
                    <a:lnTo>
                      <a:pt x="472044" y="134207"/>
                    </a:lnTo>
                    <a:cubicBezTo>
                      <a:pt x="482288" y="123930"/>
                      <a:pt x="482288" y="107274"/>
                      <a:pt x="472044" y="96998"/>
                    </a:cubicBezTo>
                    <a:lnTo>
                      <a:pt x="434126" y="59096"/>
                    </a:lnTo>
                    <a:cubicBezTo>
                      <a:pt x="429182" y="54152"/>
                      <a:pt x="422483" y="51384"/>
                      <a:pt x="415496" y="51384"/>
                    </a:cubicBezTo>
                    <a:cubicBezTo>
                      <a:pt x="408544" y="51384"/>
                      <a:pt x="401811" y="54169"/>
                      <a:pt x="396883" y="59113"/>
                    </a:cubicBezTo>
                    <a:lnTo>
                      <a:pt x="376262" y="79751"/>
                    </a:lnTo>
                    <a:cubicBezTo>
                      <a:pt x="358729" y="69238"/>
                      <a:pt x="339542" y="61121"/>
                      <a:pt x="319208" y="55924"/>
                    </a:cubicBezTo>
                    <a:cubicBezTo>
                      <a:pt x="319140" y="55907"/>
                      <a:pt x="319005" y="40686"/>
                      <a:pt x="318887" y="26139"/>
                    </a:cubicBezTo>
                    <a:cubicBezTo>
                      <a:pt x="318803" y="11678"/>
                      <a:pt x="307074" y="0"/>
                      <a:pt x="292579" y="0"/>
                    </a:cubicBezTo>
                    <a:lnTo>
                      <a:pt x="239001" y="0"/>
                    </a:lnTo>
                    <a:cubicBezTo>
                      <a:pt x="231981" y="0"/>
                      <a:pt x="225264" y="2801"/>
                      <a:pt x="220320" y="7779"/>
                    </a:cubicBezTo>
                    <a:cubicBezTo>
                      <a:pt x="215376" y="12758"/>
                      <a:pt x="212625" y="19524"/>
                      <a:pt x="212693" y="26528"/>
                    </a:cubicBezTo>
                    <a:lnTo>
                      <a:pt x="212946" y="55316"/>
                    </a:lnTo>
                    <a:cubicBezTo>
                      <a:pt x="191953" y="59771"/>
                      <a:pt x="172159" y="68816"/>
                      <a:pt x="154035" y="79650"/>
                    </a:cubicBezTo>
                    <a:lnTo>
                      <a:pt x="133515" y="59096"/>
                    </a:lnTo>
                    <a:cubicBezTo>
                      <a:pt x="128588" y="54152"/>
                      <a:pt x="121888" y="51384"/>
                      <a:pt x="114919" y="51384"/>
                    </a:cubicBezTo>
                    <a:cubicBezTo>
                      <a:pt x="107933" y="51384"/>
                      <a:pt x="101233" y="54169"/>
                      <a:pt x="96306" y="59096"/>
                    </a:cubicBezTo>
                    <a:lnTo>
                      <a:pt x="58354" y="97031"/>
                    </a:lnTo>
                    <a:cubicBezTo>
                      <a:pt x="48094" y="107308"/>
                      <a:pt x="48077" y="123964"/>
                      <a:pt x="58354" y="134241"/>
                    </a:cubicBezTo>
                    <a:lnTo>
                      <a:pt x="78992" y="154879"/>
                    </a:lnTo>
                    <a:cubicBezTo>
                      <a:pt x="68428" y="172598"/>
                      <a:pt x="60294" y="191919"/>
                      <a:pt x="55097" y="212423"/>
                    </a:cubicBezTo>
                    <a:cubicBezTo>
                      <a:pt x="55080" y="212490"/>
                      <a:pt x="55080" y="212507"/>
                      <a:pt x="55046" y="212524"/>
                    </a:cubicBezTo>
                    <a:lnTo>
                      <a:pt x="26325" y="212524"/>
                    </a:lnTo>
                    <a:cubicBezTo>
                      <a:pt x="11796" y="212524"/>
                      <a:pt x="0" y="224303"/>
                      <a:pt x="0" y="238849"/>
                    </a:cubicBezTo>
                    <a:lnTo>
                      <a:pt x="0" y="292494"/>
                    </a:lnTo>
                    <a:cubicBezTo>
                      <a:pt x="0" y="307024"/>
                      <a:pt x="11779" y="318836"/>
                      <a:pt x="26325" y="318836"/>
                    </a:cubicBezTo>
                    <a:lnTo>
                      <a:pt x="54911" y="318836"/>
                    </a:lnTo>
                    <a:cubicBezTo>
                      <a:pt x="54658" y="317790"/>
                      <a:pt x="54456" y="316828"/>
                      <a:pt x="54203" y="315748"/>
                    </a:cubicBezTo>
                    <a:cubicBezTo>
                      <a:pt x="54456" y="316727"/>
                      <a:pt x="54658" y="317739"/>
                      <a:pt x="54911" y="318701"/>
                    </a:cubicBezTo>
                    <a:cubicBezTo>
                      <a:pt x="60109" y="339491"/>
                      <a:pt x="68293" y="359100"/>
                      <a:pt x="79026" y="377004"/>
                    </a:cubicBezTo>
                    <a:lnTo>
                      <a:pt x="58404" y="397609"/>
                    </a:lnTo>
                    <a:cubicBezTo>
                      <a:pt x="53460" y="402519"/>
                      <a:pt x="50693" y="409219"/>
                      <a:pt x="50693" y="416239"/>
                    </a:cubicBezTo>
                    <a:cubicBezTo>
                      <a:pt x="50693" y="423259"/>
                      <a:pt x="53460" y="429924"/>
                      <a:pt x="58404" y="434869"/>
                    </a:cubicBezTo>
                    <a:lnTo>
                      <a:pt x="96323" y="472804"/>
                    </a:lnTo>
                    <a:cubicBezTo>
                      <a:pt x="101250" y="477714"/>
                      <a:pt x="107933" y="480516"/>
                      <a:pt x="114919" y="480516"/>
                    </a:cubicBezTo>
                    <a:cubicBezTo>
                      <a:pt x="121888" y="480516"/>
                      <a:pt x="128604" y="477714"/>
                      <a:pt x="133532" y="472804"/>
                    </a:cubicBezTo>
                    <a:lnTo>
                      <a:pt x="154136" y="452166"/>
                    </a:lnTo>
                    <a:cubicBezTo>
                      <a:pt x="172209" y="462983"/>
                      <a:pt x="192021" y="471251"/>
                      <a:pt x="212996" y="476432"/>
                    </a:cubicBezTo>
                    <a:lnTo>
                      <a:pt x="212743" y="504900"/>
                    </a:lnTo>
                    <a:cubicBezTo>
                      <a:pt x="212676" y="511920"/>
                      <a:pt x="215426" y="518670"/>
                      <a:pt x="220371" y="523648"/>
                    </a:cubicBezTo>
                    <a:cubicBezTo>
                      <a:pt x="225315" y="528626"/>
                      <a:pt x="232031" y="531428"/>
                      <a:pt x="239051" y="531428"/>
                    </a:cubicBezTo>
                    <a:lnTo>
                      <a:pt x="292629" y="531428"/>
                    </a:lnTo>
                    <a:cubicBezTo>
                      <a:pt x="307074" y="531428"/>
                      <a:pt x="318853" y="519750"/>
                      <a:pt x="318954" y="505271"/>
                    </a:cubicBezTo>
                    <a:cubicBezTo>
                      <a:pt x="319056" y="490928"/>
                      <a:pt x="319157" y="476044"/>
                      <a:pt x="319275" y="476027"/>
                    </a:cubicBezTo>
                    <a:cubicBezTo>
                      <a:pt x="339593" y="470796"/>
                      <a:pt x="358746" y="462713"/>
                      <a:pt x="376296" y="452216"/>
                    </a:cubicBezTo>
                    <a:lnTo>
                      <a:pt x="396917" y="472821"/>
                    </a:lnTo>
                    <a:cubicBezTo>
                      <a:pt x="407194" y="483098"/>
                      <a:pt x="423883" y="483098"/>
                      <a:pt x="434126" y="472821"/>
                    </a:cubicBezTo>
                    <a:lnTo>
                      <a:pt x="472044" y="434970"/>
                    </a:lnTo>
                    <a:cubicBezTo>
                      <a:pt x="482271" y="424693"/>
                      <a:pt x="482304" y="408021"/>
                      <a:pt x="472044" y="397727"/>
                    </a:cubicBezTo>
                    <a:lnTo>
                      <a:pt x="451389" y="377072"/>
                    </a:lnTo>
                    <a:cubicBezTo>
                      <a:pt x="462139" y="359151"/>
                      <a:pt x="470306" y="339559"/>
                      <a:pt x="475554" y="318769"/>
                    </a:cubicBezTo>
                    <a:cubicBezTo>
                      <a:pt x="475824" y="317790"/>
                      <a:pt x="475824" y="317858"/>
                      <a:pt x="475554" y="318904"/>
                    </a:cubicBezTo>
                    <a:lnTo>
                      <a:pt x="505052" y="318904"/>
                    </a:lnTo>
                    <a:lnTo>
                      <a:pt x="505018" y="318786"/>
                    </a:lnTo>
                    <a:lnTo>
                      <a:pt x="505018" y="318786"/>
                    </a:lnTo>
                    <a:close/>
                    <a:moveTo>
                      <a:pt x="265224" y="339913"/>
                    </a:moveTo>
                    <a:cubicBezTo>
                      <a:pt x="224370" y="339913"/>
                      <a:pt x="191244" y="306754"/>
                      <a:pt x="191244" y="265916"/>
                    </a:cubicBezTo>
                    <a:cubicBezTo>
                      <a:pt x="191244" y="225079"/>
                      <a:pt x="224370" y="191919"/>
                      <a:pt x="265224" y="191919"/>
                    </a:cubicBezTo>
                    <a:cubicBezTo>
                      <a:pt x="306096" y="191919"/>
                      <a:pt x="339221" y="225062"/>
                      <a:pt x="339221" y="265916"/>
                    </a:cubicBezTo>
                    <a:cubicBezTo>
                      <a:pt x="339221" y="306771"/>
                      <a:pt x="306096" y="339913"/>
                      <a:pt x="265224" y="339913"/>
                    </a:cubicBez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1" name="组合 40"/>
            <p:cNvGrpSpPr/>
            <p:nvPr/>
          </p:nvGrpSpPr>
          <p:grpSpPr>
            <a:xfrm>
              <a:off x="2784579" y="2961718"/>
              <a:ext cx="2659521" cy="322806"/>
              <a:chOff x="2205971" y="1299969"/>
              <a:chExt cx="2659521" cy="322806"/>
            </a:xfrm>
          </p:grpSpPr>
          <p:sp>
            <p:nvSpPr>
              <p:cNvPr id="42" name="椭圆 41"/>
              <p:cNvSpPr/>
              <p:nvPr/>
            </p:nvSpPr>
            <p:spPr>
              <a:xfrm>
                <a:off x="2205971" y="129996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788750" y="1546033"/>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2282713" y="1338340"/>
                <a:ext cx="1976020" cy="0"/>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43" idx="1"/>
              </p:cNvCxnSpPr>
              <p:nvPr/>
            </p:nvCxnSpPr>
            <p:spPr>
              <a:xfrm>
                <a:off x="4258733" y="1337763"/>
                <a:ext cx="541256" cy="219509"/>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57" name="组合 56"/>
          <p:cNvGrpSpPr/>
          <p:nvPr/>
        </p:nvGrpSpPr>
        <p:grpSpPr>
          <a:xfrm>
            <a:off x="584751" y="3636535"/>
            <a:ext cx="3116530" cy="521987"/>
            <a:chOff x="584751" y="3636535"/>
            <a:chExt cx="3116530" cy="521987"/>
          </a:xfrm>
        </p:grpSpPr>
        <p:grpSp>
          <p:nvGrpSpPr>
            <p:cNvPr id="6" name="组合 5"/>
            <p:cNvGrpSpPr/>
            <p:nvPr/>
          </p:nvGrpSpPr>
          <p:grpSpPr>
            <a:xfrm>
              <a:off x="584751" y="3636535"/>
              <a:ext cx="2341115" cy="446763"/>
              <a:chOff x="584751" y="3636535"/>
              <a:chExt cx="2341115" cy="446763"/>
            </a:xfrm>
          </p:grpSpPr>
          <p:sp>
            <p:nvSpPr>
              <p:cNvPr id="19" name="îṣlîḍe">
                <a:hlinkClick r:id="" action="ppaction://noaction"/>
              </p:cNvPr>
              <p:cNvSpPr/>
              <p:nvPr/>
            </p:nvSpPr>
            <p:spPr>
              <a:xfrm>
                <a:off x="1005711" y="3636535"/>
                <a:ext cx="1920155" cy="446763"/>
              </a:xfrm>
              <a:prstGeom prst="rect">
                <a:avLst/>
              </a:prstGeom>
            </p:spPr>
            <p:txBody>
              <a:bodyPr wrap="square" anchor="ctr" anchorCtr="0">
                <a:normAutofit/>
              </a:bodyPr>
              <a:lstStyle/>
              <a:p>
                <a:pPr lvl="0"/>
                <a:r>
                  <a:rPr lang="zh-CN" altLang="en-US" sz="2000" b="1" spc="100" dirty="0">
                    <a:solidFill>
                      <a:schemeClr val="accent4"/>
                    </a:solidFill>
                  </a:rPr>
                  <a:t>初始化</a:t>
                </a:r>
                <a:endParaRPr lang="zh-CN" altLang="en-US" sz="2000" b="1" spc="100" dirty="0">
                  <a:solidFill>
                    <a:schemeClr val="accent4"/>
                  </a:solidFill>
                </a:endParaRPr>
              </a:p>
            </p:txBody>
          </p:sp>
          <p:sp>
            <p:nvSpPr>
              <p:cNvPr id="26" name="图形 113"/>
              <p:cNvSpPr>
                <a:spLocks noChangeAspect="1"/>
              </p:cNvSpPr>
              <p:nvPr/>
            </p:nvSpPr>
            <p:spPr>
              <a:xfrm>
                <a:off x="584751" y="3655358"/>
                <a:ext cx="420959" cy="420959"/>
              </a:xfrm>
              <a:custGeom>
                <a:avLst/>
                <a:gdLst>
                  <a:gd name="connsiteX0" fmla="*/ 327054 w 523125"/>
                  <a:gd name="connsiteY0" fmla="*/ 269713 h 523125"/>
                  <a:gd name="connsiteX1" fmla="*/ 291634 w 523125"/>
                  <a:gd name="connsiteY1" fmla="*/ 316643 h 523125"/>
                  <a:gd name="connsiteX2" fmla="*/ 252248 w 523125"/>
                  <a:gd name="connsiteY2" fmla="*/ 225366 h 523125"/>
                  <a:gd name="connsiteX3" fmla="*/ 0 w 523125"/>
                  <a:gd name="connsiteY3" fmla="*/ 0 h 523125"/>
                  <a:gd name="connsiteX4" fmla="*/ 175011 w 523125"/>
                  <a:gd name="connsiteY4" fmla="*/ 265680 h 523125"/>
                  <a:gd name="connsiteX5" fmla="*/ 167906 w 523125"/>
                  <a:gd name="connsiteY5" fmla="*/ 211798 h 523125"/>
                  <a:gd name="connsiteX6" fmla="*/ 159081 w 523125"/>
                  <a:gd name="connsiteY6" fmla="*/ 179904 h 523125"/>
                  <a:gd name="connsiteX7" fmla="*/ 136519 w 523125"/>
                  <a:gd name="connsiteY7" fmla="*/ 123728 h 523125"/>
                  <a:gd name="connsiteX8" fmla="*/ 168750 w 523125"/>
                  <a:gd name="connsiteY8" fmla="*/ 170016 h 523125"/>
                  <a:gd name="connsiteX9" fmla="*/ 227273 w 523125"/>
                  <a:gd name="connsiteY9" fmla="*/ 279518 h 523125"/>
                  <a:gd name="connsiteX10" fmla="*/ 265933 w 523125"/>
                  <a:gd name="connsiteY10" fmla="*/ 512882 h 523125"/>
                  <a:gd name="connsiteX11" fmla="*/ 290014 w 523125"/>
                  <a:gd name="connsiteY11" fmla="*/ 536979 h 523125"/>
                  <a:gd name="connsiteX12" fmla="*/ 314094 w 523125"/>
                  <a:gd name="connsiteY12" fmla="*/ 512882 h 523125"/>
                  <a:gd name="connsiteX13" fmla="*/ 308948 w 523125"/>
                  <a:gd name="connsiteY13" fmla="*/ 410586 h 523125"/>
                  <a:gd name="connsiteX14" fmla="*/ 340200 w 523125"/>
                  <a:gd name="connsiteY14" fmla="*/ 328894 h 523125"/>
                  <a:gd name="connsiteX15" fmla="*/ 382185 w 523125"/>
                  <a:gd name="connsiteY15" fmla="*/ 261816 h 523125"/>
                  <a:gd name="connsiteX16" fmla="*/ 445433 w 523125"/>
                  <a:gd name="connsiteY16" fmla="*/ 197589 h 523125"/>
                  <a:gd name="connsiteX17" fmla="*/ 392344 w 523125"/>
                  <a:gd name="connsiteY17" fmla="*/ 306821 h 523125"/>
                  <a:gd name="connsiteX18" fmla="*/ 535427 w 523125"/>
                  <a:gd name="connsiteY18" fmla="*/ 97318 h 523125"/>
                  <a:gd name="connsiteX19" fmla="*/ 327054 w 523125"/>
                  <a:gd name="connsiteY19" fmla="*/ 269713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3125" h="523125">
                    <a:moveTo>
                      <a:pt x="327054" y="269713"/>
                    </a:moveTo>
                    <a:cubicBezTo>
                      <a:pt x="315293" y="280969"/>
                      <a:pt x="302906" y="296207"/>
                      <a:pt x="291634" y="316643"/>
                    </a:cubicBezTo>
                    <a:cubicBezTo>
                      <a:pt x="280496" y="276429"/>
                      <a:pt x="266456" y="246949"/>
                      <a:pt x="252248" y="225366"/>
                    </a:cubicBezTo>
                    <a:cubicBezTo>
                      <a:pt x="317368" y="7796"/>
                      <a:pt x="0" y="0"/>
                      <a:pt x="0" y="0"/>
                    </a:cubicBezTo>
                    <a:cubicBezTo>
                      <a:pt x="0" y="0"/>
                      <a:pt x="9264" y="271924"/>
                      <a:pt x="175011" y="265680"/>
                    </a:cubicBezTo>
                    <a:cubicBezTo>
                      <a:pt x="174673" y="247472"/>
                      <a:pt x="171855" y="229061"/>
                      <a:pt x="167906" y="211798"/>
                    </a:cubicBezTo>
                    <a:cubicBezTo>
                      <a:pt x="165324" y="200543"/>
                      <a:pt x="162253" y="189810"/>
                      <a:pt x="159081" y="179904"/>
                    </a:cubicBezTo>
                    <a:cubicBezTo>
                      <a:pt x="148483" y="147049"/>
                      <a:pt x="136519" y="123728"/>
                      <a:pt x="136519" y="123728"/>
                    </a:cubicBezTo>
                    <a:cubicBezTo>
                      <a:pt x="148601" y="139961"/>
                      <a:pt x="159300" y="155453"/>
                      <a:pt x="168750" y="170016"/>
                    </a:cubicBezTo>
                    <a:cubicBezTo>
                      <a:pt x="201268" y="220050"/>
                      <a:pt x="219021" y="258964"/>
                      <a:pt x="227273" y="279518"/>
                    </a:cubicBezTo>
                    <a:cubicBezTo>
                      <a:pt x="247641" y="323274"/>
                      <a:pt x="265933" y="395263"/>
                      <a:pt x="265933" y="512882"/>
                    </a:cubicBezTo>
                    <a:cubicBezTo>
                      <a:pt x="265933" y="526196"/>
                      <a:pt x="276750" y="536979"/>
                      <a:pt x="290014" y="536979"/>
                    </a:cubicBezTo>
                    <a:cubicBezTo>
                      <a:pt x="303311" y="536979"/>
                      <a:pt x="314094" y="526196"/>
                      <a:pt x="314094" y="512882"/>
                    </a:cubicBezTo>
                    <a:cubicBezTo>
                      <a:pt x="314094" y="474761"/>
                      <a:pt x="312255" y="440843"/>
                      <a:pt x="308948" y="410586"/>
                    </a:cubicBezTo>
                    <a:cubicBezTo>
                      <a:pt x="316626" y="373663"/>
                      <a:pt x="328202" y="347456"/>
                      <a:pt x="340200" y="328894"/>
                    </a:cubicBezTo>
                    <a:cubicBezTo>
                      <a:pt x="348081" y="313858"/>
                      <a:pt x="362610" y="288107"/>
                      <a:pt x="382185" y="261816"/>
                    </a:cubicBezTo>
                    <a:cubicBezTo>
                      <a:pt x="399634" y="238427"/>
                      <a:pt x="421116" y="214599"/>
                      <a:pt x="445433" y="197589"/>
                    </a:cubicBezTo>
                    <a:cubicBezTo>
                      <a:pt x="445433" y="197589"/>
                      <a:pt x="395567" y="252788"/>
                      <a:pt x="392344" y="306821"/>
                    </a:cubicBezTo>
                    <a:cubicBezTo>
                      <a:pt x="530094" y="314010"/>
                      <a:pt x="535427" y="97318"/>
                      <a:pt x="535427" y="97318"/>
                    </a:cubicBezTo>
                    <a:cubicBezTo>
                      <a:pt x="535427" y="97318"/>
                      <a:pt x="283382" y="105908"/>
                      <a:pt x="327054" y="269713"/>
                    </a:cubicBez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1965788" y="3842163"/>
              <a:ext cx="1735493" cy="316359"/>
              <a:chOff x="1965788" y="3842163"/>
              <a:chExt cx="1735493" cy="316359"/>
            </a:xfrm>
          </p:grpSpPr>
          <p:sp>
            <p:nvSpPr>
              <p:cNvPr id="47" name="椭圆 46"/>
              <p:cNvSpPr/>
              <p:nvPr/>
            </p:nvSpPr>
            <p:spPr>
              <a:xfrm>
                <a:off x="1965788" y="3842163"/>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24539" y="4081780"/>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a:off x="2042530" y="3880534"/>
                <a:ext cx="1051992" cy="0"/>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48" idx="1"/>
              </p:cNvCxnSpPr>
              <p:nvPr/>
            </p:nvCxnSpPr>
            <p:spPr>
              <a:xfrm>
                <a:off x="3106738" y="3880534"/>
                <a:ext cx="529040" cy="212485"/>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60" name="组合 59"/>
          <p:cNvGrpSpPr/>
          <p:nvPr/>
        </p:nvGrpSpPr>
        <p:grpSpPr>
          <a:xfrm>
            <a:off x="545974" y="4596711"/>
            <a:ext cx="11100051" cy="1747798"/>
            <a:chOff x="545974" y="4596711"/>
            <a:chExt cx="11100051" cy="1747798"/>
          </a:xfrm>
        </p:grpSpPr>
        <p:sp>
          <p:nvSpPr>
            <p:cNvPr id="58" name="ïṣḷiďê"/>
            <p:cNvSpPr txBox="1"/>
            <p:nvPr/>
          </p:nvSpPr>
          <p:spPr>
            <a:xfrm>
              <a:off x="545974" y="5074065"/>
              <a:ext cx="11100051" cy="1270444"/>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dirty="0"/>
                <a:t>密码计算的相关</a:t>
              </a:r>
              <a:r>
                <a:rPr lang="zh-CN" altLang="en-US" dirty="0">
                  <a:solidFill>
                    <a:schemeClr val="accent4">
                      <a:lumMod val="60000"/>
                      <a:lumOff val="40000"/>
                    </a:schemeClr>
                  </a:solidFill>
                </a:rPr>
                <a:t>变量不允许存放在堆栈</a:t>
              </a:r>
              <a:r>
                <a:rPr lang="zh-CN" altLang="en-US" dirty="0"/>
                <a:t>以及其他内存数据段中，这给密码计算的实现带来了困难</a:t>
              </a:r>
              <a:endParaRPr lang="en-US" altLang="zh-CN" dirty="0"/>
            </a:p>
            <a:p>
              <a:pPr marL="285750" indent="-285750">
                <a:lnSpc>
                  <a:spcPct val="150000"/>
                </a:lnSpc>
                <a:buFont typeface="Wingdings" panose="05000000000000000000" pitchFamily="2" charset="2"/>
                <a:buChar char="Ø"/>
              </a:pPr>
              <a:r>
                <a:rPr lang="zh-CN" altLang="en-US" dirty="0"/>
                <a:t>在有限的寄存器资源中</a:t>
              </a:r>
              <a:r>
                <a:rPr lang="zh-CN" altLang="en-US" dirty="0">
                  <a:solidFill>
                    <a:schemeClr val="accent4">
                      <a:lumMod val="60000"/>
                      <a:lumOff val="40000"/>
                    </a:schemeClr>
                  </a:solidFill>
                </a:rPr>
                <a:t>长期保存</a:t>
              </a:r>
              <a:r>
                <a:rPr lang="zh-CN" altLang="en-US" dirty="0"/>
                <a:t>密钥而</a:t>
              </a:r>
              <a:r>
                <a:rPr lang="zh-CN" altLang="en-US" dirty="0">
                  <a:solidFill>
                    <a:schemeClr val="accent4">
                      <a:lumMod val="60000"/>
                      <a:lumOff val="40000"/>
                    </a:schemeClr>
                  </a:solidFill>
                </a:rPr>
                <a:t>不影响</a:t>
              </a:r>
              <a:r>
                <a:rPr lang="zh-CN" altLang="en-US" dirty="0"/>
                <a:t>系统</a:t>
              </a:r>
              <a:r>
                <a:rPr lang="zh-CN" altLang="en-US" dirty="0">
                  <a:solidFill>
                    <a:schemeClr val="accent4">
                      <a:lumMod val="60000"/>
                      <a:lumOff val="40000"/>
                    </a:schemeClr>
                  </a:solidFill>
                </a:rPr>
                <a:t>整体性能</a:t>
              </a:r>
              <a:endParaRPr lang="en-US" altLang="zh-CN" dirty="0">
                <a:solidFill>
                  <a:schemeClr val="accent4">
                    <a:lumMod val="60000"/>
                    <a:lumOff val="40000"/>
                  </a:schemeClr>
                </a:solidFill>
              </a:endParaRPr>
            </a:p>
            <a:p>
              <a:pPr marL="285750" indent="-285750">
                <a:lnSpc>
                  <a:spcPct val="150000"/>
                </a:lnSpc>
                <a:buFont typeface="Wingdings" panose="05000000000000000000" pitchFamily="2" charset="2"/>
                <a:buChar char="Ø"/>
              </a:pPr>
              <a:r>
                <a:rPr lang="zh-CN" altLang="en-US" dirty="0"/>
                <a:t>高级语言不能显式调用寄存器，必须利用</a:t>
              </a:r>
              <a:r>
                <a:rPr lang="zh-CN" altLang="en-US" dirty="0">
                  <a:solidFill>
                    <a:schemeClr val="accent4">
                      <a:lumMod val="60000"/>
                      <a:lumOff val="40000"/>
                    </a:schemeClr>
                  </a:solidFill>
                </a:rPr>
                <a:t>汇编语言实现</a:t>
              </a:r>
              <a:endParaRPr lang="en-US" altLang="zh-CN" dirty="0">
                <a:solidFill>
                  <a:schemeClr val="accent4">
                    <a:lumMod val="60000"/>
                    <a:lumOff val="40000"/>
                  </a:schemeClr>
                </a:solidFill>
              </a:endParaRPr>
            </a:p>
          </p:txBody>
        </p:sp>
        <p:sp>
          <p:nvSpPr>
            <p:cNvPr id="59" name="文本框 58"/>
            <p:cNvSpPr txBox="1"/>
            <p:nvPr/>
          </p:nvSpPr>
          <p:spPr>
            <a:xfrm>
              <a:off x="577850" y="4596711"/>
              <a:ext cx="1803400" cy="420959"/>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spcBef>
                  <a:spcPts val="0"/>
                </a:spcBef>
                <a:spcAft>
                  <a:spcPts val="0"/>
                </a:spcAft>
                <a:buClrTx/>
                <a:buSzTx/>
                <a:buFontTx/>
                <a:buNone/>
                <a:defRPr/>
              </a:pPr>
              <a:r>
                <a:rPr lang="zh-CN" altLang="en-US" sz="2200" b="1" kern="0" dirty="0">
                  <a:solidFill>
                    <a:srgbClr val="FFFFFF"/>
                  </a:solidFill>
                  <a:latin typeface="微软雅黑" panose="020B0503020204020204" pitchFamily="34" charset="-122"/>
                </a:rPr>
                <a:t>技术挑战</a:t>
              </a:r>
              <a:endParaRPr lang="en-US" altLang="zh-CN" sz="2200" b="1" kern="0" dirty="0">
                <a:solidFill>
                  <a:srgbClr val="FFFFFF"/>
                </a:solidFill>
                <a:latin typeface="微软雅黑" panose="020B0503020204020204" pitchFamily="34"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right)">
                                      <p:cBhvr>
                                        <p:cTn id="16" dur="500"/>
                                        <p:tgtEl>
                                          <p:spTgt spid="5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right)">
                                      <p:cBhvr>
                                        <p:cTn id="25" dur="500"/>
                                        <p:tgtEl>
                                          <p:spTgt spid="5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wipe(right)">
                                      <p:cBhvr>
                                        <p:cTn id="34" dur="500"/>
                                        <p:tgtEl>
                                          <p:spTgt spid="5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基于寄存器的对称密码算法实现方案</a:t>
            </a:r>
            <a:r>
              <a:rPr lang="en-US" altLang="zh-CN" dirty="0"/>
              <a:t>——</a:t>
            </a:r>
            <a:r>
              <a:rPr lang="zh-CN" altLang="en-US" dirty="0"/>
              <a:t>密钥存储</a:t>
            </a:r>
            <a:endParaRPr lang="zh-CN" altLang="en-US" dirty="0"/>
          </a:p>
        </p:txBody>
      </p:sp>
      <p:sp>
        <p:nvSpPr>
          <p:cNvPr id="9" name="ïṣḷiďê"/>
          <p:cNvSpPr txBox="1"/>
          <p:nvPr/>
        </p:nvSpPr>
        <p:spPr>
          <a:xfrm>
            <a:off x="7110915" y="2971069"/>
            <a:ext cx="4413885" cy="1373061"/>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不能严重影响计算机系统整体运行：所以，只能占用</a:t>
            </a:r>
            <a:r>
              <a:rPr lang="zh-CN" altLang="en-US" spc="100" dirty="0">
                <a:solidFill>
                  <a:schemeClr val="accent4">
                    <a:lumMod val="60000"/>
                    <a:lumOff val="40000"/>
                  </a:schemeClr>
                </a:solidFill>
              </a:rPr>
              <a:t>较少寄存器</a:t>
            </a:r>
            <a:r>
              <a:rPr lang="zh-CN" altLang="en-US" spc="100" dirty="0">
                <a:solidFill>
                  <a:schemeClr val="tx1">
                    <a:lumMod val="65000"/>
                    <a:lumOff val="35000"/>
                  </a:schemeClr>
                </a:solidFill>
              </a:rPr>
              <a:t>，且占用的寄存器不会破坏</a:t>
            </a:r>
            <a:r>
              <a:rPr lang="zh-CN" altLang="en-US" spc="100" dirty="0">
                <a:solidFill>
                  <a:schemeClr val="accent4">
                    <a:lumMod val="60000"/>
                    <a:lumOff val="40000"/>
                  </a:schemeClr>
                </a:solidFill>
              </a:rPr>
              <a:t>系统兼容性</a:t>
            </a:r>
            <a:endParaRPr lang="zh-CN" altLang="en-US" spc="100" dirty="0">
              <a:solidFill>
                <a:schemeClr val="accent4">
                  <a:lumMod val="60000"/>
                  <a:lumOff val="40000"/>
                </a:schemeClr>
              </a:solidFill>
            </a:endParaRPr>
          </a:p>
        </p:txBody>
      </p:sp>
      <p:sp>
        <p:nvSpPr>
          <p:cNvPr id="10" name="îṣlîḍe">
            <a:hlinkClick r:id="" action="ppaction://noaction"/>
          </p:cNvPr>
          <p:cNvSpPr/>
          <p:nvPr/>
        </p:nvSpPr>
        <p:spPr>
          <a:xfrm>
            <a:off x="7722353" y="1290041"/>
            <a:ext cx="3002629" cy="446763"/>
          </a:xfrm>
          <a:prstGeom prst="rect">
            <a:avLst/>
          </a:prstGeom>
        </p:spPr>
        <p:txBody>
          <a:bodyPr wrap="square" anchor="ctr" anchorCtr="0">
            <a:normAutofit/>
          </a:bodyPr>
          <a:lstStyle/>
          <a:p>
            <a:pPr lvl="0"/>
            <a:r>
              <a:rPr lang="zh-CN" altLang="en-US" sz="2000" b="1" spc="100" dirty="0">
                <a:solidFill>
                  <a:schemeClr val="accent4"/>
                </a:solidFill>
              </a:rPr>
              <a:t>密钥长期存储寄存器</a:t>
            </a:r>
            <a:endParaRPr lang="zh-CN" altLang="en-US" sz="2000" b="1" spc="100" dirty="0">
              <a:solidFill>
                <a:schemeClr val="accent4"/>
              </a:solidFill>
            </a:endParaRPr>
          </a:p>
        </p:txBody>
      </p:sp>
      <p:grpSp>
        <p:nvGrpSpPr>
          <p:cNvPr id="12" name="组合 11"/>
          <p:cNvGrpSpPr>
            <a:grpSpLocks noChangeAspect="1"/>
          </p:cNvGrpSpPr>
          <p:nvPr/>
        </p:nvGrpSpPr>
        <p:grpSpPr>
          <a:xfrm>
            <a:off x="7147557" y="1262599"/>
            <a:ext cx="427178" cy="427178"/>
            <a:chOff x="25383599" y="3276600"/>
            <a:chExt cx="523125" cy="523125"/>
          </a:xfrm>
          <a:solidFill>
            <a:schemeClr val="accent1"/>
          </a:solidFill>
        </p:grpSpPr>
        <p:sp>
          <p:nvSpPr>
            <p:cNvPr id="13" name="任意多边形: 形状 12"/>
            <p:cNvSpPr/>
            <p:nvPr/>
          </p:nvSpPr>
          <p:spPr>
            <a:xfrm>
              <a:off x="25383599" y="3276600"/>
              <a:ext cx="523125" cy="523125"/>
            </a:xfrm>
            <a:custGeom>
              <a:avLst/>
              <a:gdLst>
                <a:gd name="connsiteX0" fmla="*/ 269426 w 523125"/>
                <a:gd name="connsiteY0" fmla="*/ 0 h 523125"/>
                <a:gd name="connsiteX1" fmla="*/ 0 w 523125"/>
                <a:gd name="connsiteY1" fmla="*/ 269409 h 523125"/>
                <a:gd name="connsiteX2" fmla="*/ 269426 w 523125"/>
                <a:gd name="connsiteY2" fmla="*/ 538819 h 523125"/>
                <a:gd name="connsiteX3" fmla="*/ 538819 w 523125"/>
                <a:gd name="connsiteY3" fmla="*/ 269409 h 523125"/>
                <a:gd name="connsiteX4" fmla="*/ 269426 w 523125"/>
                <a:gd name="connsiteY4" fmla="*/ 0 h 523125"/>
                <a:gd name="connsiteX5" fmla="*/ 269426 w 523125"/>
                <a:gd name="connsiteY5" fmla="*/ 475605 h 523125"/>
                <a:gd name="connsiteX6" fmla="*/ 63180 w 523125"/>
                <a:gd name="connsiteY6" fmla="*/ 269409 h 523125"/>
                <a:gd name="connsiteX7" fmla="*/ 269426 w 523125"/>
                <a:gd name="connsiteY7" fmla="*/ 63197 h 523125"/>
                <a:gd name="connsiteX8" fmla="*/ 475639 w 523125"/>
                <a:gd name="connsiteY8" fmla="*/ 269409 h 523125"/>
                <a:gd name="connsiteX9" fmla="*/ 269426 w 523125"/>
                <a:gd name="connsiteY9"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125" h="523125">
                  <a:moveTo>
                    <a:pt x="269426" y="0"/>
                  </a:moveTo>
                  <a:cubicBezTo>
                    <a:pt x="120859" y="0"/>
                    <a:pt x="0" y="120859"/>
                    <a:pt x="0" y="269409"/>
                  </a:cubicBezTo>
                  <a:cubicBezTo>
                    <a:pt x="0" y="417960"/>
                    <a:pt x="120859" y="538819"/>
                    <a:pt x="269426" y="538819"/>
                  </a:cubicBezTo>
                  <a:cubicBezTo>
                    <a:pt x="417960" y="538819"/>
                    <a:pt x="538819" y="417960"/>
                    <a:pt x="538819" y="269409"/>
                  </a:cubicBezTo>
                  <a:cubicBezTo>
                    <a:pt x="538819" y="120859"/>
                    <a:pt x="417960" y="0"/>
                    <a:pt x="269426" y="0"/>
                  </a:cubicBezTo>
                  <a:close/>
                  <a:moveTo>
                    <a:pt x="269426" y="475605"/>
                  </a:moveTo>
                  <a:cubicBezTo>
                    <a:pt x="155689" y="475605"/>
                    <a:pt x="63180" y="383147"/>
                    <a:pt x="63180" y="269409"/>
                  </a:cubicBezTo>
                  <a:cubicBezTo>
                    <a:pt x="63180" y="155706"/>
                    <a:pt x="155689" y="63197"/>
                    <a:pt x="269426" y="63197"/>
                  </a:cubicBezTo>
                  <a:cubicBezTo>
                    <a:pt x="383113" y="63197"/>
                    <a:pt x="475639" y="155689"/>
                    <a:pt x="475639" y="269409"/>
                  </a:cubicBezTo>
                  <a:cubicBezTo>
                    <a:pt x="475639" y="383096"/>
                    <a:pt x="383113" y="475605"/>
                    <a:pt x="269426" y="475605"/>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4" name="任意多边形: 形状 13"/>
            <p:cNvSpPr/>
            <p:nvPr/>
          </p:nvSpPr>
          <p:spPr>
            <a:xfrm>
              <a:off x="25636235" y="3360789"/>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5" name="任意多边形: 形状 14"/>
            <p:cNvSpPr/>
            <p:nvPr/>
          </p:nvSpPr>
          <p:spPr>
            <a:xfrm>
              <a:off x="25636218" y="3695522"/>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 name="任意多边形: 形状 15"/>
            <p:cNvSpPr/>
            <p:nvPr/>
          </p:nvSpPr>
          <p:spPr>
            <a:xfrm>
              <a:off x="25803567" y="3528156"/>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 name="任意多边形: 形状 16"/>
            <p:cNvSpPr/>
            <p:nvPr/>
          </p:nvSpPr>
          <p:spPr>
            <a:xfrm>
              <a:off x="25468801" y="3528156"/>
              <a:ext cx="16875" cy="16875"/>
            </a:xfrm>
            <a:custGeom>
              <a:avLst/>
              <a:gdLst>
                <a:gd name="connsiteX0" fmla="*/ 33615 w 16875"/>
                <a:gd name="connsiteY0" fmla="*/ 16807 h 16875"/>
                <a:gd name="connsiteX1" fmla="*/ 16808 w 16875"/>
                <a:gd name="connsiteY1" fmla="*/ 33615 h 16875"/>
                <a:gd name="connsiteX2" fmla="*/ 0 w 16875"/>
                <a:gd name="connsiteY2" fmla="*/ 16807 h 16875"/>
                <a:gd name="connsiteX3" fmla="*/ 16808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8" y="33615"/>
                  </a:cubicBezTo>
                  <a:cubicBezTo>
                    <a:pt x="7525" y="33615"/>
                    <a:pt x="0" y="26090"/>
                    <a:pt x="0" y="16807"/>
                  </a:cubicBezTo>
                  <a:cubicBezTo>
                    <a:pt x="0" y="7525"/>
                    <a:pt x="7525" y="0"/>
                    <a:pt x="16808"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8" name="任意多边形: 形状 17"/>
            <p:cNvSpPr/>
            <p:nvPr/>
          </p:nvSpPr>
          <p:spPr>
            <a:xfrm>
              <a:off x="25754562" y="3409845"/>
              <a:ext cx="16875" cy="16875"/>
            </a:xfrm>
            <a:custGeom>
              <a:avLst/>
              <a:gdLst>
                <a:gd name="connsiteX0" fmla="*/ 33548 w 16875"/>
                <a:gd name="connsiteY0" fmla="*/ 16774 h 16875"/>
                <a:gd name="connsiteX1" fmla="*/ 16774 w 16875"/>
                <a:gd name="connsiteY1" fmla="*/ 33548 h 16875"/>
                <a:gd name="connsiteX2" fmla="*/ 0 w 16875"/>
                <a:gd name="connsiteY2" fmla="*/ 16774 h 16875"/>
                <a:gd name="connsiteX3" fmla="*/ 16774 w 16875"/>
                <a:gd name="connsiteY3" fmla="*/ 0 h 16875"/>
                <a:gd name="connsiteX4" fmla="*/ 33548 w 16875"/>
                <a:gd name="connsiteY4" fmla="*/ 16774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48" y="16774"/>
                  </a:moveTo>
                  <a:cubicBezTo>
                    <a:pt x="33548" y="26038"/>
                    <a:pt x="26038" y="33548"/>
                    <a:pt x="16774" y="33548"/>
                  </a:cubicBezTo>
                  <a:cubicBezTo>
                    <a:pt x="7510" y="33548"/>
                    <a:pt x="0" y="26038"/>
                    <a:pt x="0" y="16774"/>
                  </a:cubicBezTo>
                  <a:cubicBezTo>
                    <a:pt x="0" y="7510"/>
                    <a:pt x="7510" y="0"/>
                    <a:pt x="16774" y="0"/>
                  </a:cubicBezTo>
                  <a:cubicBezTo>
                    <a:pt x="26038" y="0"/>
                    <a:pt x="33548" y="7510"/>
                    <a:pt x="33548" y="16774"/>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9" name="任意多边形: 形状 18"/>
            <p:cNvSpPr/>
            <p:nvPr/>
          </p:nvSpPr>
          <p:spPr>
            <a:xfrm>
              <a:off x="25517857"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0" name="任意多边形: 形状 19"/>
            <p:cNvSpPr/>
            <p:nvPr/>
          </p:nvSpPr>
          <p:spPr>
            <a:xfrm>
              <a:off x="25754545"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1" name="任意多边形: 形状 20"/>
            <p:cNvSpPr/>
            <p:nvPr/>
          </p:nvSpPr>
          <p:spPr>
            <a:xfrm>
              <a:off x="25517857" y="3409828"/>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p:cNvSpPr/>
            <p:nvPr/>
          </p:nvSpPr>
          <p:spPr>
            <a:xfrm>
              <a:off x="25606923" y="3422332"/>
              <a:ext cx="168750" cy="168750"/>
            </a:xfrm>
            <a:custGeom>
              <a:avLst/>
              <a:gdLst>
                <a:gd name="connsiteX0" fmla="*/ 160751 w 168750"/>
                <a:gd name="connsiteY0" fmla="*/ 107291 h 168750"/>
                <a:gd name="connsiteX1" fmla="*/ 88931 w 168750"/>
                <a:gd name="connsiteY1" fmla="*/ 107291 h 168750"/>
                <a:gd name="connsiteX2" fmla="*/ 67044 w 168750"/>
                <a:gd name="connsiteY2" fmla="*/ 82637 h 168750"/>
                <a:gd name="connsiteX3" fmla="*/ 67044 w 168750"/>
                <a:gd name="connsiteY3" fmla="*/ 21077 h 168750"/>
                <a:gd name="connsiteX4" fmla="*/ 46086 w 168750"/>
                <a:gd name="connsiteY4" fmla="*/ 0 h 168750"/>
                <a:gd name="connsiteX5" fmla="*/ 25110 w 168750"/>
                <a:gd name="connsiteY5" fmla="*/ 21077 h 168750"/>
                <a:gd name="connsiteX6" fmla="*/ 25110 w 168750"/>
                <a:gd name="connsiteY6" fmla="*/ 82603 h 168750"/>
                <a:gd name="connsiteX7" fmla="*/ 0 w 168750"/>
                <a:gd name="connsiteY7" fmla="*/ 123660 h 168750"/>
                <a:gd name="connsiteX8" fmla="*/ 46119 w 168750"/>
                <a:gd name="connsiteY8" fmla="*/ 170033 h 168750"/>
                <a:gd name="connsiteX9" fmla="*/ 84797 w 168750"/>
                <a:gd name="connsiteY9" fmla="*/ 149192 h 168750"/>
                <a:gd name="connsiteX10" fmla="*/ 160785 w 168750"/>
                <a:gd name="connsiteY10" fmla="*/ 149192 h 168750"/>
                <a:gd name="connsiteX11" fmla="*/ 181828 w 168750"/>
                <a:gd name="connsiteY11" fmla="*/ 128233 h 168750"/>
                <a:gd name="connsiteX12" fmla="*/ 160751 w 168750"/>
                <a:gd name="connsiteY12" fmla="*/ 107291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750" h="168750">
                  <a:moveTo>
                    <a:pt x="160751" y="107291"/>
                  </a:moveTo>
                  <a:lnTo>
                    <a:pt x="88931" y="107291"/>
                  </a:lnTo>
                  <a:cubicBezTo>
                    <a:pt x="84797" y="96120"/>
                    <a:pt x="76798" y="87716"/>
                    <a:pt x="67044" y="82637"/>
                  </a:cubicBezTo>
                  <a:lnTo>
                    <a:pt x="67044" y="21077"/>
                  </a:lnTo>
                  <a:cubicBezTo>
                    <a:pt x="67044" y="9433"/>
                    <a:pt x="57712" y="0"/>
                    <a:pt x="46086" y="0"/>
                  </a:cubicBezTo>
                  <a:cubicBezTo>
                    <a:pt x="34425" y="0"/>
                    <a:pt x="25110" y="9433"/>
                    <a:pt x="25110" y="21077"/>
                  </a:cubicBezTo>
                  <a:lnTo>
                    <a:pt x="25110" y="82603"/>
                  </a:lnTo>
                  <a:cubicBezTo>
                    <a:pt x="9754" y="90264"/>
                    <a:pt x="0" y="105773"/>
                    <a:pt x="0" y="123660"/>
                  </a:cubicBezTo>
                  <a:cubicBezTo>
                    <a:pt x="0" y="149124"/>
                    <a:pt x="20638" y="170033"/>
                    <a:pt x="46119" y="170033"/>
                  </a:cubicBezTo>
                  <a:cubicBezTo>
                    <a:pt x="62319" y="170033"/>
                    <a:pt x="76579" y="161781"/>
                    <a:pt x="84797" y="149192"/>
                  </a:cubicBezTo>
                  <a:lnTo>
                    <a:pt x="160785" y="149192"/>
                  </a:lnTo>
                  <a:cubicBezTo>
                    <a:pt x="172395" y="149192"/>
                    <a:pt x="181828" y="139894"/>
                    <a:pt x="181828" y="128233"/>
                  </a:cubicBezTo>
                  <a:cubicBezTo>
                    <a:pt x="181811" y="116623"/>
                    <a:pt x="172378" y="107291"/>
                    <a:pt x="160751" y="1072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38" name="组合 137"/>
          <p:cNvGrpSpPr/>
          <p:nvPr/>
        </p:nvGrpSpPr>
        <p:grpSpPr>
          <a:xfrm>
            <a:off x="319990" y="1376332"/>
            <a:ext cx="6331487" cy="4093915"/>
            <a:chOff x="319990" y="1376332"/>
            <a:chExt cx="6331487" cy="4093915"/>
          </a:xfrm>
        </p:grpSpPr>
        <p:sp>
          <p:nvSpPr>
            <p:cNvPr id="8" name="矩形: 圆角 7"/>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p:cNvGrpSpPr/>
            <p:nvPr/>
          </p:nvGrpSpPr>
          <p:grpSpPr>
            <a:xfrm>
              <a:off x="1500960" y="1401981"/>
              <a:ext cx="180000" cy="515719"/>
              <a:chOff x="1772667" y="1263943"/>
              <a:chExt cx="180000" cy="515719"/>
            </a:xfrm>
          </p:grpSpPr>
          <p:cxnSp>
            <p:nvCxnSpPr>
              <p:cNvPr id="32" name="直接连接符 3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p:cNvGrpSpPr/>
            <p:nvPr/>
          </p:nvGrpSpPr>
          <p:grpSpPr>
            <a:xfrm>
              <a:off x="2270171" y="1401981"/>
              <a:ext cx="180000" cy="515719"/>
              <a:chOff x="1772667" y="1263943"/>
              <a:chExt cx="180000" cy="515719"/>
            </a:xfrm>
          </p:grpSpPr>
          <p:cxnSp>
            <p:nvCxnSpPr>
              <p:cNvPr id="74" name="直接连接符 7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p:cNvGrpSpPr/>
            <p:nvPr/>
          </p:nvGrpSpPr>
          <p:grpSpPr>
            <a:xfrm>
              <a:off x="3039382" y="1401981"/>
              <a:ext cx="180000" cy="515719"/>
              <a:chOff x="1772667" y="1263943"/>
              <a:chExt cx="180000" cy="515719"/>
            </a:xfrm>
          </p:grpSpPr>
          <p:cxnSp>
            <p:nvCxnSpPr>
              <p:cNvPr id="77" name="直接连接符 7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p:cNvGrpSpPr/>
            <p:nvPr/>
          </p:nvGrpSpPr>
          <p:grpSpPr>
            <a:xfrm>
              <a:off x="3808593" y="1401981"/>
              <a:ext cx="180000" cy="515719"/>
              <a:chOff x="1772667" y="1263943"/>
              <a:chExt cx="180000" cy="515719"/>
            </a:xfrm>
          </p:grpSpPr>
          <p:cxnSp>
            <p:nvCxnSpPr>
              <p:cNvPr id="80" name="直接连接符 7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p:cNvGrpSpPr/>
            <p:nvPr/>
          </p:nvGrpSpPr>
          <p:grpSpPr>
            <a:xfrm>
              <a:off x="4577804" y="1401981"/>
              <a:ext cx="180000" cy="515719"/>
              <a:chOff x="1772667" y="1263943"/>
              <a:chExt cx="180000" cy="515719"/>
            </a:xfrm>
          </p:grpSpPr>
          <p:cxnSp>
            <p:nvCxnSpPr>
              <p:cNvPr id="83" name="直接连接符 8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p:cNvGrpSpPr/>
            <p:nvPr/>
          </p:nvGrpSpPr>
          <p:grpSpPr>
            <a:xfrm>
              <a:off x="5347015" y="1376332"/>
              <a:ext cx="180000" cy="515719"/>
              <a:chOff x="1772667" y="1263943"/>
              <a:chExt cx="180000" cy="515719"/>
            </a:xfrm>
          </p:grpSpPr>
          <p:cxnSp>
            <p:nvCxnSpPr>
              <p:cNvPr id="86" name="直接连接符 8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p:cNvGrpSpPr/>
            <p:nvPr/>
          </p:nvGrpSpPr>
          <p:grpSpPr>
            <a:xfrm flipV="1">
              <a:off x="1500960" y="4954528"/>
              <a:ext cx="180000" cy="515719"/>
              <a:chOff x="1772667" y="1263943"/>
              <a:chExt cx="180000" cy="515719"/>
            </a:xfrm>
          </p:grpSpPr>
          <p:cxnSp>
            <p:nvCxnSpPr>
              <p:cNvPr id="89" name="直接连接符 88"/>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p:cNvGrpSpPr/>
            <p:nvPr/>
          </p:nvGrpSpPr>
          <p:grpSpPr>
            <a:xfrm flipV="1">
              <a:off x="2270171" y="4954528"/>
              <a:ext cx="180000" cy="515719"/>
              <a:chOff x="1772667" y="1263943"/>
              <a:chExt cx="180000" cy="515719"/>
            </a:xfrm>
          </p:grpSpPr>
          <p:cxnSp>
            <p:nvCxnSpPr>
              <p:cNvPr id="92" name="直接连接符 9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p:cNvGrpSpPr/>
            <p:nvPr/>
          </p:nvGrpSpPr>
          <p:grpSpPr>
            <a:xfrm flipV="1">
              <a:off x="3039382" y="4954528"/>
              <a:ext cx="180000" cy="515719"/>
              <a:chOff x="1772667" y="1263943"/>
              <a:chExt cx="180000" cy="515719"/>
            </a:xfrm>
          </p:grpSpPr>
          <p:cxnSp>
            <p:nvCxnSpPr>
              <p:cNvPr id="95" name="直接连接符 94"/>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p:cNvGrpSpPr/>
            <p:nvPr/>
          </p:nvGrpSpPr>
          <p:grpSpPr>
            <a:xfrm flipV="1">
              <a:off x="3808593" y="4954528"/>
              <a:ext cx="180000" cy="515719"/>
              <a:chOff x="1772667" y="1263943"/>
              <a:chExt cx="180000" cy="515719"/>
            </a:xfrm>
          </p:grpSpPr>
          <p:cxnSp>
            <p:nvCxnSpPr>
              <p:cNvPr id="98" name="直接连接符 9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p:cNvGrpSpPr/>
            <p:nvPr/>
          </p:nvGrpSpPr>
          <p:grpSpPr>
            <a:xfrm flipV="1">
              <a:off x="4577804" y="4954528"/>
              <a:ext cx="180000" cy="515719"/>
              <a:chOff x="1772667" y="1263943"/>
              <a:chExt cx="180000" cy="515719"/>
            </a:xfrm>
          </p:grpSpPr>
          <p:cxnSp>
            <p:nvCxnSpPr>
              <p:cNvPr id="101" name="直接连接符 100"/>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p:cNvGrpSpPr/>
            <p:nvPr/>
          </p:nvGrpSpPr>
          <p:grpSpPr>
            <a:xfrm flipV="1">
              <a:off x="5347014" y="4954528"/>
              <a:ext cx="180000" cy="515719"/>
              <a:chOff x="1772667" y="1263943"/>
              <a:chExt cx="180000" cy="515719"/>
            </a:xfrm>
          </p:grpSpPr>
          <p:cxnSp>
            <p:nvCxnSpPr>
              <p:cNvPr id="104" name="直接连接符 10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p:cNvGrpSpPr/>
            <p:nvPr/>
          </p:nvGrpSpPr>
          <p:grpSpPr>
            <a:xfrm rot="5400000">
              <a:off x="-665967" y="3171229"/>
              <a:ext cx="2487633" cy="515719"/>
              <a:chOff x="1653360" y="5106928"/>
              <a:chExt cx="2487633" cy="515719"/>
            </a:xfrm>
          </p:grpSpPr>
          <p:grpSp>
            <p:nvGrpSpPr>
              <p:cNvPr id="106" name="组合 105"/>
              <p:cNvGrpSpPr/>
              <p:nvPr/>
            </p:nvGrpSpPr>
            <p:grpSpPr>
              <a:xfrm flipV="1">
                <a:off x="1653360" y="5106928"/>
                <a:ext cx="180000" cy="515719"/>
                <a:chOff x="1772667" y="1263943"/>
                <a:chExt cx="180000" cy="515719"/>
              </a:xfrm>
            </p:grpSpPr>
            <p:cxnSp>
              <p:nvCxnSpPr>
                <p:cNvPr id="107" name="直接连接符 10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p:cNvGrpSpPr/>
              <p:nvPr/>
            </p:nvGrpSpPr>
            <p:grpSpPr>
              <a:xfrm flipV="1">
                <a:off x="2422571" y="5106928"/>
                <a:ext cx="180000" cy="515719"/>
                <a:chOff x="1772667" y="1263943"/>
                <a:chExt cx="180000" cy="515719"/>
              </a:xfrm>
            </p:grpSpPr>
            <p:cxnSp>
              <p:nvCxnSpPr>
                <p:cNvPr id="110" name="直接连接符 10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p:cNvGrpSpPr/>
              <p:nvPr/>
            </p:nvGrpSpPr>
            <p:grpSpPr>
              <a:xfrm flipV="1">
                <a:off x="3191782" y="5106928"/>
                <a:ext cx="180000" cy="515719"/>
                <a:chOff x="1772667" y="1263943"/>
                <a:chExt cx="180000" cy="515719"/>
              </a:xfrm>
            </p:grpSpPr>
            <p:cxnSp>
              <p:nvCxnSpPr>
                <p:cNvPr id="113" name="直接连接符 11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p:cNvGrpSpPr/>
              <p:nvPr/>
            </p:nvGrpSpPr>
            <p:grpSpPr>
              <a:xfrm flipV="1">
                <a:off x="3960993" y="5106928"/>
                <a:ext cx="180000" cy="515719"/>
                <a:chOff x="1772667" y="1263943"/>
                <a:chExt cx="180000" cy="515719"/>
              </a:xfrm>
            </p:grpSpPr>
            <p:cxnSp>
              <p:nvCxnSpPr>
                <p:cNvPr id="116" name="直接连接符 11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p:cNvGrpSpPr/>
            <p:nvPr/>
          </p:nvGrpSpPr>
          <p:grpSpPr>
            <a:xfrm rot="16200000" flipH="1">
              <a:off x="5149801" y="3202979"/>
              <a:ext cx="2487633" cy="515719"/>
              <a:chOff x="1653360" y="5106928"/>
              <a:chExt cx="2487633" cy="515719"/>
            </a:xfrm>
          </p:grpSpPr>
          <p:grpSp>
            <p:nvGrpSpPr>
              <p:cNvPr id="120" name="组合 119"/>
              <p:cNvGrpSpPr/>
              <p:nvPr/>
            </p:nvGrpSpPr>
            <p:grpSpPr>
              <a:xfrm flipV="1">
                <a:off x="1653360" y="5106928"/>
                <a:ext cx="180000" cy="515719"/>
                <a:chOff x="1772667" y="1263943"/>
                <a:chExt cx="180000" cy="515719"/>
              </a:xfrm>
            </p:grpSpPr>
            <p:cxnSp>
              <p:nvCxnSpPr>
                <p:cNvPr id="130" name="直接连接符 12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p:cNvGrpSpPr/>
              <p:nvPr/>
            </p:nvGrpSpPr>
            <p:grpSpPr>
              <a:xfrm flipV="1">
                <a:off x="2422571" y="5106928"/>
                <a:ext cx="180000" cy="515719"/>
                <a:chOff x="1772667" y="1263943"/>
                <a:chExt cx="180000" cy="515719"/>
              </a:xfrm>
            </p:grpSpPr>
            <p:cxnSp>
              <p:nvCxnSpPr>
                <p:cNvPr id="128" name="直接连接符 12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p:cNvGrpSpPr/>
              <p:nvPr/>
            </p:nvGrpSpPr>
            <p:grpSpPr>
              <a:xfrm flipV="1">
                <a:off x="3191782" y="5106928"/>
                <a:ext cx="180000" cy="515719"/>
                <a:chOff x="1772667" y="1263943"/>
                <a:chExt cx="180000" cy="515719"/>
              </a:xfrm>
            </p:grpSpPr>
            <p:cxnSp>
              <p:nvCxnSpPr>
                <p:cNvPr id="126" name="直接连接符 12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p:cNvGrpSpPr/>
              <p:nvPr/>
            </p:nvGrpSpPr>
            <p:grpSpPr>
              <a:xfrm flipV="1">
                <a:off x="3960993" y="5106928"/>
                <a:ext cx="180000" cy="515719"/>
                <a:chOff x="1772667" y="1263943"/>
                <a:chExt cx="180000" cy="515719"/>
              </a:xfrm>
            </p:grpSpPr>
            <p:cxnSp>
              <p:nvCxnSpPr>
                <p:cNvPr id="124" name="直接连接符 12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33" name="组合 132"/>
          <p:cNvGrpSpPr/>
          <p:nvPr/>
        </p:nvGrpSpPr>
        <p:grpSpPr>
          <a:xfrm>
            <a:off x="1382986" y="2431104"/>
            <a:ext cx="1554188" cy="613380"/>
            <a:chOff x="8171731" y="6187959"/>
            <a:chExt cx="1554188" cy="613380"/>
          </a:xfrm>
          <a:solidFill>
            <a:srgbClr val="92D050"/>
          </a:solidFill>
        </p:grpSpPr>
        <p:sp>
          <p:nvSpPr>
            <p:cNvPr id="135" name="矩形 134"/>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K</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E</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Y</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sp>
        <p:nvSpPr>
          <p:cNvPr id="139" name="ïṣḷiďê"/>
          <p:cNvSpPr txBox="1"/>
          <p:nvPr/>
        </p:nvSpPr>
        <p:spPr>
          <a:xfrm>
            <a:off x="7126155" y="4432174"/>
            <a:ext cx="4413885" cy="1038073"/>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从密钥安全性角度考虑，寄存器应是</a:t>
            </a:r>
            <a:r>
              <a:rPr lang="zh-CN" altLang="en-US" spc="100" dirty="0">
                <a:solidFill>
                  <a:schemeClr val="accent4">
                    <a:lumMod val="60000"/>
                    <a:lumOff val="40000"/>
                  </a:schemeClr>
                </a:solidFill>
              </a:rPr>
              <a:t>特权</a:t>
            </a:r>
            <a:r>
              <a:rPr lang="zh-CN" altLang="en-US" spc="100" dirty="0">
                <a:solidFill>
                  <a:schemeClr val="tx1">
                    <a:lumMod val="65000"/>
                    <a:lumOff val="35000"/>
                  </a:schemeClr>
                </a:solidFill>
              </a:rPr>
              <a:t>资源，不能被</a:t>
            </a:r>
            <a:r>
              <a:rPr lang="zh-CN" altLang="en-US" spc="100" dirty="0">
                <a:solidFill>
                  <a:schemeClr val="accent4">
                    <a:lumMod val="60000"/>
                    <a:lumOff val="40000"/>
                  </a:schemeClr>
                </a:solidFill>
              </a:rPr>
              <a:t>用户态进程访问</a:t>
            </a:r>
            <a:endParaRPr lang="zh-CN" altLang="en-US" spc="100" dirty="0">
              <a:solidFill>
                <a:schemeClr val="accent4">
                  <a:lumMod val="60000"/>
                  <a:lumOff val="40000"/>
                </a:schemeClr>
              </a:solidFill>
            </a:endParaRPr>
          </a:p>
        </p:txBody>
      </p:sp>
      <p:sp>
        <p:nvSpPr>
          <p:cNvPr id="140" name="ïṣḷiďê"/>
          <p:cNvSpPr txBox="1"/>
          <p:nvPr/>
        </p:nvSpPr>
        <p:spPr>
          <a:xfrm>
            <a:off x="7110915" y="1882212"/>
            <a:ext cx="4344310" cy="1029622"/>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从可用空间角度考虑，寄存器需要有</a:t>
            </a:r>
            <a:r>
              <a:rPr lang="zh-CN" altLang="en-US" spc="100" dirty="0">
                <a:solidFill>
                  <a:schemeClr val="accent4">
                    <a:lumMod val="60000"/>
                    <a:lumOff val="40000"/>
                  </a:schemeClr>
                </a:solidFill>
              </a:rPr>
              <a:t>足够的</a:t>
            </a:r>
            <a:r>
              <a:rPr lang="zh-CN" altLang="en-US" spc="100" dirty="0">
                <a:solidFill>
                  <a:schemeClr val="tx1">
                    <a:lumMod val="65000"/>
                    <a:lumOff val="35000"/>
                  </a:schemeClr>
                </a:solidFill>
              </a:rPr>
              <a:t>空间存放密钥</a:t>
            </a:r>
            <a:endParaRPr lang="zh-CN" altLang="en-US" spc="100" dirty="0">
              <a:solidFill>
                <a:schemeClr val="tx1">
                  <a:lumMod val="65000"/>
                  <a:lumOff val="35000"/>
                </a:schemeClr>
              </a:solidFill>
            </a:endParaRPr>
          </a:p>
        </p:txBody>
      </p:sp>
      <p:grpSp>
        <p:nvGrpSpPr>
          <p:cNvPr id="25" name="组合 24"/>
          <p:cNvGrpSpPr/>
          <p:nvPr/>
        </p:nvGrpSpPr>
        <p:grpSpPr>
          <a:xfrm>
            <a:off x="1149349" y="3657600"/>
            <a:ext cx="2043597" cy="2652767"/>
            <a:chOff x="1149349" y="3657600"/>
            <a:chExt cx="2043597" cy="2652767"/>
          </a:xfrm>
        </p:grpSpPr>
        <p:grpSp>
          <p:nvGrpSpPr>
            <p:cNvPr id="5" name="组合 4"/>
            <p:cNvGrpSpPr/>
            <p:nvPr/>
          </p:nvGrpSpPr>
          <p:grpSpPr>
            <a:xfrm>
              <a:off x="1149349" y="5557885"/>
              <a:ext cx="2043597" cy="752482"/>
              <a:chOff x="1149349" y="5557885"/>
              <a:chExt cx="2043597" cy="752482"/>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32" name="îṣlîḍe">
                <a:hlinkClick r:id="" action="ppaction://noaction"/>
              </p:cNvPr>
              <p:cNvSpPr/>
              <p:nvPr/>
            </p:nvSpPr>
            <p:spPr>
              <a:xfrm>
                <a:off x="1901831" y="5870262"/>
                <a:ext cx="1291115" cy="407529"/>
              </a:xfrm>
              <a:prstGeom prst="rect">
                <a:avLst/>
              </a:prstGeom>
              <a:ln w="28575">
                <a:solidFill>
                  <a:srgbClr val="B3404A"/>
                </a:solidFill>
              </a:ln>
            </p:spPr>
            <p:txBody>
              <a:bodyPr wrap="square" anchor="ctr" anchorCtr="0">
                <a:normAutofit/>
              </a:bodyPr>
              <a:lstStyle/>
              <a:p>
                <a:pPr lvl="0" algn="ctr"/>
                <a:r>
                  <a:rPr lang="zh-CN" altLang="en-US" b="1" dirty="0">
                    <a:solidFill>
                      <a:srgbClr val="B3404A"/>
                    </a:solidFill>
                  </a:rPr>
                  <a:t>用户进程</a:t>
                </a:r>
                <a:endParaRPr lang="en-US" altLang="zh-CN" b="1" dirty="0">
                  <a:solidFill>
                    <a:srgbClr val="B3404A"/>
                  </a:solidFill>
                </a:endParaRPr>
              </a:p>
            </p:txBody>
          </p:sp>
        </p:grpSp>
        <p:grpSp>
          <p:nvGrpSpPr>
            <p:cNvPr id="24" name="组合 23"/>
            <p:cNvGrpSpPr/>
            <p:nvPr/>
          </p:nvGrpSpPr>
          <p:grpSpPr>
            <a:xfrm>
              <a:off x="1749121" y="3657600"/>
              <a:ext cx="669497" cy="2207571"/>
              <a:chOff x="1749121" y="3657600"/>
              <a:chExt cx="669497" cy="2207571"/>
            </a:xfrm>
          </p:grpSpPr>
          <p:cxnSp>
            <p:nvCxnSpPr>
              <p:cNvPr id="7" name="直接箭头连接符 6"/>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23" name="乘号 22"/>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500"/>
                                        <p:tgtEl>
                                          <p:spTgt spid="13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fade">
                                      <p:cBhvr>
                                        <p:cTn id="21" dur="500"/>
                                        <p:tgtEl>
                                          <p:spTgt spid="134"/>
                                        </p:tgtEl>
                                      </p:cBhvr>
                                    </p:animEffect>
                                  </p:childTnLst>
                                </p:cTn>
                              </p:par>
                              <p:par>
                                <p:cTn id="22" presetID="22" presetClass="entr" presetSubtype="4"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4" grpId="0"/>
      <p:bldP spid="139" grpId="0"/>
      <p:bldP spid="1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850" y="249067"/>
            <a:ext cx="9015186" cy="480131"/>
          </a:xfrm>
        </p:spPr>
        <p:txBody>
          <a:bodyPr/>
          <a:lstStyle/>
          <a:p>
            <a:r>
              <a:rPr lang="zh-CN" altLang="en-US" dirty="0"/>
              <a:t>基于寄存器的对称密码算法实现方案</a:t>
            </a:r>
            <a:r>
              <a:rPr lang="en-US" altLang="zh-CN" dirty="0"/>
              <a:t>——</a:t>
            </a:r>
            <a:r>
              <a:rPr lang="zh-CN" altLang="en-US" dirty="0"/>
              <a:t>密钥初始化</a:t>
            </a:r>
            <a:endParaRPr lang="zh-CN" altLang="en-US" dirty="0"/>
          </a:p>
        </p:txBody>
      </p:sp>
      <p:sp>
        <p:nvSpPr>
          <p:cNvPr id="9" name="ïṣḷiďê"/>
          <p:cNvSpPr txBox="1"/>
          <p:nvPr/>
        </p:nvSpPr>
        <p:spPr>
          <a:xfrm>
            <a:off x="7097105" y="1719347"/>
            <a:ext cx="4413885" cy="1373061"/>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在操作系统</a:t>
            </a:r>
            <a:r>
              <a:rPr lang="zh-CN" altLang="en-US" spc="100" dirty="0">
                <a:solidFill>
                  <a:schemeClr val="accent4">
                    <a:lumMod val="60000"/>
                    <a:lumOff val="40000"/>
                  </a:schemeClr>
                </a:solidFill>
              </a:rPr>
              <a:t>启动阶段</a:t>
            </a:r>
            <a:r>
              <a:rPr lang="zh-CN" altLang="en-US" spc="100" dirty="0">
                <a:solidFill>
                  <a:schemeClr val="tx1">
                    <a:lumMod val="65000"/>
                    <a:lumOff val="35000"/>
                  </a:schemeClr>
                </a:solidFill>
              </a:rPr>
              <a:t>，读取用户输入的口令，利用</a:t>
            </a:r>
            <a:r>
              <a:rPr lang="en-US" altLang="zh-CN" dirty="0">
                <a:solidFill>
                  <a:schemeClr val="accent4">
                    <a:lumMod val="60000"/>
                    <a:lumOff val="40000"/>
                  </a:schemeClr>
                </a:solidFill>
              </a:rPr>
              <a:t>PBKFD</a:t>
            </a:r>
            <a:r>
              <a:rPr lang="zh-CN" altLang="en-US" spc="100" dirty="0">
                <a:solidFill>
                  <a:schemeClr val="accent4">
                    <a:lumMod val="60000"/>
                    <a:lumOff val="40000"/>
                  </a:schemeClr>
                </a:solidFill>
              </a:rPr>
              <a:t>派生</a:t>
            </a:r>
            <a:r>
              <a:rPr lang="zh-CN" altLang="en-US" spc="100" dirty="0">
                <a:solidFill>
                  <a:schemeClr val="tx1">
                    <a:lumMod val="65000"/>
                    <a:lumOff val="35000"/>
                  </a:schemeClr>
                </a:solidFill>
              </a:rPr>
              <a:t>出密钥</a:t>
            </a:r>
            <a:endParaRPr lang="zh-CN" altLang="en-US" spc="100" dirty="0">
              <a:solidFill>
                <a:schemeClr val="accent4">
                  <a:lumMod val="60000"/>
                  <a:lumOff val="40000"/>
                </a:schemeClr>
              </a:solidFill>
            </a:endParaRPr>
          </a:p>
        </p:txBody>
      </p:sp>
      <p:sp>
        <p:nvSpPr>
          <p:cNvPr id="10" name="îṣlîḍe">
            <a:hlinkClick r:id="" action="ppaction://noaction"/>
          </p:cNvPr>
          <p:cNvSpPr/>
          <p:nvPr/>
        </p:nvSpPr>
        <p:spPr>
          <a:xfrm>
            <a:off x="7722353" y="1290041"/>
            <a:ext cx="3002629" cy="446763"/>
          </a:xfrm>
          <a:prstGeom prst="rect">
            <a:avLst/>
          </a:prstGeom>
        </p:spPr>
        <p:txBody>
          <a:bodyPr wrap="square" anchor="ctr" anchorCtr="0">
            <a:normAutofit/>
          </a:bodyPr>
          <a:lstStyle/>
          <a:p>
            <a:pPr lvl="0"/>
            <a:r>
              <a:rPr lang="zh-CN" altLang="en-US" sz="2000" b="1" spc="100" dirty="0">
                <a:solidFill>
                  <a:schemeClr val="accent4"/>
                </a:solidFill>
              </a:rPr>
              <a:t>密钥初始化</a:t>
            </a:r>
            <a:endParaRPr lang="zh-CN" altLang="en-US" sz="2000" b="1" spc="100" dirty="0">
              <a:solidFill>
                <a:schemeClr val="accent4"/>
              </a:solidFill>
            </a:endParaRPr>
          </a:p>
        </p:txBody>
      </p:sp>
      <p:grpSp>
        <p:nvGrpSpPr>
          <p:cNvPr id="138" name="组合 137"/>
          <p:cNvGrpSpPr/>
          <p:nvPr/>
        </p:nvGrpSpPr>
        <p:grpSpPr>
          <a:xfrm>
            <a:off x="319990" y="1376332"/>
            <a:ext cx="6331487" cy="4093915"/>
            <a:chOff x="319990" y="1376332"/>
            <a:chExt cx="6331487" cy="4093915"/>
          </a:xfrm>
        </p:grpSpPr>
        <p:sp>
          <p:nvSpPr>
            <p:cNvPr id="8" name="矩形: 圆角 7"/>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p:cNvGrpSpPr/>
            <p:nvPr/>
          </p:nvGrpSpPr>
          <p:grpSpPr>
            <a:xfrm>
              <a:off x="1500960" y="1401981"/>
              <a:ext cx="180000" cy="515719"/>
              <a:chOff x="1772667" y="1263943"/>
              <a:chExt cx="180000" cy="515719"/>
            </a:xfrm>
          </p:grpSpPr>
          <p:cxnSp>
            <p:nvCxnSpPr>
              <p:cNvPr id="32" name="直接连接符 3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p:cNvGrpSpPr/>
            <p:nvPr/>
          </p:nvGrpSpPr>
          <p:grpSpPr>
            <a:xfrm>
              <a:off x="2270171" y="1401981"/>
              <a:ext cx="180000" cy="515719"/>
              <a:chOff x="1772667" y="1263943"/>
              <a:chExt cx="180000" cy="515719"/>
            </a:xfrm>
          </p:grpSpPr>
          <p:cxnSp>
            <p:nvCxnSpPr>
              <p:cNvPr id="74" name="直接连接符 7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p:cNvGrpSpPr/>
            <p:nvPr/>
          </p:nvGrpSpPr>
          <p:grpSpPr>
            <a:xfrm>
              <a:off x="3039382" y="1401981"/>
              <a:ext cx="180000" cy="515719"/>
              <a:chOff x="1772667" y="1263943"/>
              <a:chExt cx="180000" cy="515719"/>
            </a:xfrm>
          </p:grpSpPr>
          <p:cxnSp>
            <p:nvCxnSpPr>
              <p:cNvPr id="77" name="直接连接符 7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p:cNvGrpSpPr/>
            <p:nvPr/>
          </p:nvGrpSpPr>
          <p:grpSpPr>
            <a:xfrm>
              <a:off x="3808593" y="1401981"/>
              <a:ext cx="180000" cy="515719"/>
              <a:chOff x="1772667" y="1263943"/>
              <a:chExt cx="180000" cy="515719"/>
            </a:xfrm>
          </p:grpSpPr>
          <p:cxnSp>
            <p:nvCxnSpPr>
              <p:cNvPr id="80" name="直接连接符 7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p:cNvGrpSpPr/>
            <p:nvPr/>
          </p:nvGrpSpPr>
          <p:grpSpPr>
            <a:xfrm>
              <a:off x="4577804" y="1401981"/>
              <a:ext cx="180000" cy="515719"/>
              <a:chOff x="1772667" y="1263943"/>
              <a:chExt cx="180000" cy="515719"/>
            </a:xfrm>
          </p:grpSpPr>
          <p:cxnSp>
            <p:nvCxnSpPr>
              <p:cNvPr id="83" name="直接连接符 8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p:cNvGrpSpPr/>
            <p:nvPr/>
          </p:nvGrpSpPr>
          <p:grpSpPr>
            <a:xfrm>
              <a:off x="5347015" y="1376332"/>
              <a:ext cx="180000" cy="515719"/>
              <a:chOff x="1772667" y="1263943"/>
              <a:chExt cx="180000" cy="515719"/>
            </a:xfrm>
          </p:grpSpPr>
          <p:cxnSp>
            <p:nvCxnSpPr>
              <p:cNvPr id="86" name="直接连接符 8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p:cNvGrpSpPr/>
            <p:nvPr/>
          </p:nvGrpSpPr>
          <p:grpSpPr>
            <a:xfrm flipV="1">
              <a:off x="1500960" y="4954528"/>
              <a:ext cx="180000" cy="515719"/>
              <a:chOff x="1772667" y="1263943"/>
              <a:chExt cx="180000" cy="515719"/>
            </a:xfrm>
          </p:grpSpPr>
          <p:cxnSp>
            <p:nvCxnSpPr>
              <p:cNvPr id="89" name="直接连接符 88"/>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p:cNvGrpSpPr/>
            <p:nvPr/>
          </p:nvGrpSpPr>
          <p:grpSpPr>
            <a:xfrm flipV="1">
              <a:off x="2270171" y="4954528"/>
              <a:ext cx="180000" cy="515719"/>
              <a:chOff x="1772667" y="1263943"/>
              <a:chExt cx="180000" cy="515719"/>
            </a:xfrm>
          </p:grpSpPr>
          <p:cxnSp>
            <p:nvCxnSpPr>
              <p:cNvPr id="92" name="直接连接符 9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p:cNvGrpSpPr/>
            <p:nvPr/>
          </p:nvGrpSpPr>
          <p:grpSpPr>
            <a:xfrm flipV="1">
              <a:off x="3039382" y="4954528"/>
              <a:ext cx="180000" cy="515719"/>
              <a:chOff x="1772667" y="1263943"/>
              <a:chExt cx="180000" cy="515719"/>
            </a:xfrm>
          </p:grpSpPr>
          <p:cxnSp>
            <p:nvCxnSpPr>
              <p:cNvPr id="95" name="直接连接符 94"/>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p:cNvGrpSpPr/>
            <p:nvPr/>
          </p:nvGrpSpPr>
          <p:grpSpPr>
            <a:xfrm flipV="1">
              <a:off x="3808593" y="4954528"/>
              <a:ext cx="180000" cy="515719"/>
              <a:chOff x="1772667" y="1263943"/>
              <a:chExt cx="180000" cy="515719"/>
            </a:xfrm>
          </p:grpSpPr>
          <p:cxnSp>
            <p:nvCxnSpPr>
              <p:cNvPr id="98" name="直接连接符 9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p:cNvGrpSpPr/>
            <p:nvPr/>
          </p:nvGrpSpPr>
          <p:grpSpPr>
            <a:xfrm flipV="1">
              <a:off x="4577804" y="4954528"/>
              <a:ext cx="180000" cy="515719"/>
              <a:chOff x="1772667" y="1263943"/>
              <a:chExt cx="180000" cy="515719"/>
            </a:xfrm>
          </p:grpSpPr>
          <p:cxnSp>
            <p:nvCxnSpPr>
              <p:cNvPr id="101" name="直接连接符 100"/>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p:cNvGrpSpPr/>
            <p:nvPr/>
          </p:nvGrpSpPr>
          <p:grpSpPr>
            <a:xfrm flipV="1">
              <a:off x="5347014" y="4954528"/>
              <a:ext cx="180000" cy="515719"/>
              <a:chOff x="1772667" y="1263943"/>
              <a:chExt cx="180000" cy="515719"/>
            </a:xfrm>
          </p:grpSpPr>
          <p:cxnSp>
            <p:nvCxnSpPr>
              <p:cNvPr id="104" name="直接连接符 10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p:cNvGrpSpPr/>
            <p:nvPr/>
          </p:nvGrpSpPr>
          <p:grpSpPr>
            <a:xfrm rot="5400000">
              <a:off x="-665967" y="3171229"/>
              <a:ext cx="2487633" cy="515719"/>
              <a:chOff x="1653360" y="5106928"/>
              <a:chExt cx="2487633" cy="515719"/>
            </a:xfrm>
          </p:grpSpPr>
          <p:grpSp>
            <p:nvGrpSpPr>
              <p:cNvPr id="106" name="组合 105"/>
              <p:cNvGrpSpPr/>
              <p:nvPr/>
            </p:nvGrpSpPr>
            <p:grpSpPr>
              <a:xfrm flipV="1">
                <a:off x="1653360" y="5106928"/>
                <a:ext cx="180000" cy="515719"/>
                <a:chOff x="1772667" y="1263943"/>
                <a:chExt cx="180000" cy="515719"/>
              </a:xfrm>
            </p:grpSpPr>
            <p:cxnSp>
              <p:nvCxnSpPr>
                <p:cNvPr id="107" name="直接连接符 10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p:cNvGrpSpPr/>
              <p:nvPr/>
            </p:nvGrpSpPr>
            <p:grpSpPr>
              <a:xfrm flipV="1">
                <a:off x="2422571" y="5106928"/>
                <a:ext cx="180000" cy="515719"/>
                <a:chOff x="1772667" y="1263943"/>
                <a:chExt cx="180000" cy="515719"/>
              </a:xfrm>
            </p:grpSpPr>
            <p:cxnSp>
              <p:nvCxnSpPr>
                <p:cNvPr id="110" name="直接连接符 10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p:cNvGrpSpPr/>
              <p:nvPr/>
            </p:nvGrpSpPr>
            <p:grpSpPr>
              <a:xfrm flipV="1">
                <a:off x="3191782" y="5106928"/>
                <a:ext cx="180000" cy="515719"/>
                <a:chOff x="1772667" y="1263943"/>
                <a:chExt cx="180000" cy="515719"/>
              </a:xfrm>
            </p:grpSpPr>
            <p:cxnSp>
              <p:nvCxnSpPr>
                <p:cNvPr id="113" name="直接连接符 11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p:cNvGrpSpPr/>
              <p:nvPr/>
            </p:nvGrpSpPr>
            <p:grpSpPr>
              <a:xfrm flipV="1">
                <a:off x="3960993" y="5106928"/>
                <a:ext cx="180000" cy="515719"/>
                <a:chOff x="1772667" y="1263943"/>
                <a:chExt cx="180000" cy="515719"/>
              </a:xfrm>
            </p:grpSpPr>
            <p:cxnSp>
              <p:nvCxnSpPr>
                <p:cNvPr id="116" name="直接连接符 11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p:cNvGrpSpPr/>
            <p:nvPr/>
          </p:nvGrpSpPr>
          <p:grpSpPr>
            <a:xfrm rot="16200000" flipH="1">
              <a:off x="5149801" y="3202979"/>
              <a:ext cx="2487633" cy="515719"/>
              <a:chOff x="1653360" y="5106928"/>
              <a:chExt cx="2487633" cy="515719"/>
            </a:xfrm>
          </p:grpSpPr>
          <p:grpSp>
            <p:nvGrpSpPr>
              <p:cNvPr id="120" name="组合 119"/>
              <p:cNvGrpSpPr/>
              <p:nvPr/>
            </p:nvGrpSpPr>
            <p:grpSpPr>
              <a:xfrm flipV="1">
                <a:off x="1653360" y="5106928"/>
                <a:ext cx="180000" cy="515719"/>
                <a:chOff x="1772667" y="1263943"/>
                <a:chExt cx="180000" cy="515719"/>
              </a:xfrm>
            </p:grpSpPr>
            <p:cxnSp>
              <p:nvCxnSpPr>
                <p:cNvPr id="130" name="直接连接符 12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p:cNvGrpSpPr/>
              <p:nvPr/>
            </p:nvGrpSpPr>
            <p:grpSpPr>
              <a:xfrm flipV="1">
                <a:off x="2422571" y="5106928"/>
                <a:ext cx="180000" cy="515719"/>
                <a:chOff x="1772667" y="1263943"/>
                <a:chExt cx="180000" cy="515719"/>
              </a:xfrm>
            </p:grpSpPr>
            <p:cxnSp>
              <p:nvCxnSpPr>
                <p:cNvPr id="128" name="直接连接符 12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p:cNvGrpSpPr/>
              <p:nvPr/>
            </p:nvGrpSpPr>
            <p:grpSpPr>
              <a:xfrm flipV="1">
                <a:off x="3191782" y="5106928"/>
                <a:ext cx="180000" cy="515719"/>
                <a:chOff x="1772667" y="1263943"/>
                <a:chExt cx="180000" cy="515719"/>
              </a:xfrm>
            </p:grpSpPr>
            <p:cxnSp>
              <p:nvCxnSpPr>
                <p:cNvPr id="126" name="直接连接符 12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p:cNvGrpSpPr/>
              <p:nvPr/>
            </p:nvGrpSpPr>
            <p:grpSpPr>
              <a:xfrm flipV="1">
                <a:off x="3960993" y="5106928"/>
                <a:ext cx="180000" cy="515719"/>
                <a:chOff x="1772667" y="1263943"/>
                <a:chExt cx="180000" cy="515719"/>
              </a:xfrm>
            </p:grpSpPr>
            <p:cxnSp>
              <p:nvCxnSpPr>
                <p:cNvPr id="124" name="直接连接符 12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33" name="组合 132"/>
          <p:cNvGrpSpPr/>
          <p:nvPr/>
        </p:nvGrpSpPr>
        <p:grpSpPr>
          <a:xfrm>
            <a:off x="1382986" y="2431104"/>
            <a:ext cx="1554188" cy="613380"/>
            <a:chOff x="8171731" y="6187959"/>
            <a:chExt cx="1554188" cy="613380"/>
          </a:xfrm>
          <a:solidFill>
            <a:srgbClr val="92D050"/>
          </a:solidFill>
        </p:grpSpPr>
        <p:sp>
          <p:nvSpPr>
            <p:cNvPr id="135" name="矩形 134"/>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K</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E</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Y</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sp>
        <p:nvSpPr>
          <p:cNvPr id="139" name="ïṣḷiďê"/>
          <p:cNvSpPr txBox="1"/>
          <p:nvPr/>
        </p:nvSpPr>
        <p:spPr>
          <a:xfrm>
            <a:off x="7097104" y="2785607"/>
            <a:ext cx="4413885" cy="517753"/>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启动</a:t>
            </a:r>
            <a:r>
              <a:rPr lang="zh-CN" altLang="en-US" spc="100" dirty="0">
                <a:solidFill>
                  <a:schemeClr val="accent4">
                    <a:lumMod val="60000"/>
                    <a:lumOff val="40000"/>
                  </a:schemeClr>
                </a:solidFill>
              </a:rPr>
              <a:t>用户态</a:t>
            </a:r>
            <a:r>
              <a:rPr lang="zh-CN" altLang="en-US" spc="100" dirty="0">
                <a:solidFill>
                  <a:schemeClr val="tx1">
                    <a:lumMod val="65000"/>
                    <a:lumOff val="35000"/>
                  </a:schemeClr>
                </a:solidFill>
              </a:rPr>
              <a:t>进程</a:t>
            </a:r>
            <a:r>
              <a:rPr lang="zh-CN" altLang="en-US" spc="100" dirty="0">
                <a:solidFill>
                  <a:schemeClr val="accent4">
                    <a:lumMod val="60000"/>
                    <a:lumOff val="40000"/>
                  </a:schemeClr>
                </a:solidFill>
              </a:rPr>
              <a:t>之前，清除</a:t>
            </a:r>
            <a:r>
              <a:rPr lang="zh-CN" altLang="en-US" spc="100" dirty="0">
                <a:solidFill>
                  <a:schemeClr val="tx1">
                    <a:lumMod val="65000"/>
                    <a:lumOff val="35000"/>
                  </a:schemeClr>
                </a:solidFill>
              </a:rPr>
              <a:t>残留在</a:t>
            </a:r>
            <a:r>
              <a:rPr lang="zh-CN" altLang="en-US" spc="100" dirty="0">
                <a:solidFill>
                  <a:schemeClr val="accent4">
                    <a:lumMod val="60000"/>
                    <a:lumOff val="40000"/>
                  </a:schemeClr>
                </a:solidFill>
              </a:rPr>
              <a:t>内存</a:t>
            </a:r>
            <a:r>
              <a:rPr lang="zh-CN" altLang="en-US" spc="100" dirty="0">
                <a:solidFill>
                  <a:schemeClr val="tx1">
                    <a:lumMod val="65000"/>
                    <a:lumOff val="35000"/>
                  </a:schemeClr>
                </a:solidFill>
              </a:rPr>
              <a:t>空间中的敏感数据</a:t>
            </a:r>
            <a:endParaRPr lang="zh-CN" altLang="en-US" spc="100" dirty="0">
              <a:solidFill>
                <a:schemeClr val="accent4">
                  <a:lumMod val="60000"/>
                  <a:lumOff val="40000"/>
                </a:schemeClr>
              </a:solidFill>
            </a:endParaRPr>
          </a:p>
        </p:txBody>
      </p:sp>
      <p:sp>
        <p:nvSpPr>
          <p:cNvPr id="140" name="ïṣḷiďê"/>
          <p:cNvSpPr txBox="1"/>
          <p:nvPr/>
        </p:nvSpPr>
        <p:spPr>
          <a:xfrm>
            <a:off x="7130324" y="3903695"/>
            <a:ext cx="4413885" cy="1981303"/>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在系统</a:t>
            </a:r>
            <a:r>
              <a:rPr lang="zh-CN" altLang="en-US" spc="100" dirty="0">
                <a:solidFill>
                  <a:schemeClr val="accent4">
                    <a:lumMod val="60000"/>
                    <a:lumOff val="40000"/>
                  </a:schemeClr>
                </a:solidFill>
              </a:rPr>
              <a:t>睡眠状态</a:t>
            </a:r>
            <a:r>
              <a:rPr lang="zh-CN" altLang="en-US" spc="100" dirty="0">
                <a:solidFill>
                  <a:schemeClr val="tx1">
                    <a:lumMod val="65000"/>
                    <a:lumOff val="35000"/>
                  </a:schemeClr>
                </a:solidFill>
              </a:rPr>
              <a:t>，寄存器信息要保存到内存中，为防止泄漏需</a:t>
            </a:r>
            <a:r>
              <a:rPr lang="zh-CN" altLang="en-US" spc="100" dirty="0">
                <a:solidFill>
                  <a:schemeClr val="accent4">
                    <a:lumMod val="60000"/>
                    <a:lumOff val="40000"/>
                  </a:schemeClr>
                </a:solidFill>
              </a:rPr>
              <a:t>清除密钥</a:t>
            </a:r>
            <a:r>
              <a:rPr lang="zh-CN" altLang="en-US" spc="100" dirty="0">
                <a:solidFill>
                  <a:schemeClr val="tx1">
                    <a:lumMod val="65000"/>
                    <a:lumOff val="35000"/>
                  </a:schemeClr>
                </a:solidFill>
              </a:rPr>
              <a:t>。系统睡眠恢复后，</a:t>
            </a:r>
            <a:r>
              <a:rPr lang="zh-CN" altLang="en-US" spc="100" dirty="0">
                <a:solidFill>
                  <a:schemeClr val="accent4">
                    <a:lumMod val="60000"/>
                    <a:lumOff val="40000"/>
                  </a:schemeClr>
                </a:solidFill>
              </a:rPr>
              <a:t>再次执行</a:t>
            </a:r>
            <a:r>
              <a:rPr lang="zh-CN" altLang="en-US" spc="100" dirty="0">
                <a:solidFill>
                  <a:schemeClr val="tx1">
                    <a:lumMod val="65000"/>
                    <a:lumOff val="35000"/>
                  </a:schemeClr>
                </a:solidFill>
              </a:rPr>
              <a:t>密钥初始化</a:t>
            </a:r>
            <a:endParaRPr lang="zh-CN" altLang="en-US" spc="100" dirty="0">
              <a:solidFill>
                <a:schemeClr val="accent4">
                  <a:lumMod val="60000"/>
                  <a:lumOff val="40000"/>
                </a:schemeClr>
              </a:solidFill>
            </a:endParaRPr>
          </a:p>
        </p:txBody>
      </p:sp>
      <p:grpSp>
        <p:nvGrpSpPr>
          <p:cNvPr id="141" name="组合 140"/>
          <p:cNvGrpSpPr/>
          <p:nvPr/>
        </p:nvGrpSpPr>
        <p:grpSpPr>
          <a:xfrm>
            <a:off x="1149349" y="3657600"/>
            <a:ext cx="2043597" cy="2652767"/>
            <a:chOff x="1149349" y="3657600"/>
            <a:chExt cx="2043597" cy="2652767"/>
          </a:xfrm>
        </p:grpSpPr>
        <p:grpSp>
          <p:nvGrpSpPr>
            <p:cNvPr id="142" name="组合 141"/>
            <p:cNvGrpSpPr/>
            <p:nvPr/>
          </p:nvGrpSpPr>
          <p:grpSpPr>
            <a:xfrm>
              <a:off x="1149349" y="5557885"/>
              <a:ext cx="2043597" cy="752482"/>
              <a:chOff x="1149349" y="5557885"/>
              <a:chExt cx="2043597" cy="752482"/>
            </a:xfrm>
          </p:grpSpPr>
          <p:pic>
            <p:nvPicPr>
              <p:cNvPr id="146" name="图片 1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47" name="îṣlîḍe">
                <a:hlinkClick r:id="" action="ppaction://noaction"/>
              </p:cNvPr>
              <p:cNvSpPr/>
              <p:nvPr/>
            </p:nvSpPr>
            <p:spPr>
              <a:xfrm>
                <a:off x="1901831" y="5870262"/>
                <a:ext cx="1291115" cy="407529"/>
              </a:xfrm>
              <a:prstGeom prst="rect">
                <a:avLst/>
              </a:prstGeom>
              <a:solidFill>
                <a:srgbClr val="B3404A"/>
              </a:solidFill>
              <a:ln w="28575">
                <a:solidFill>
                  <a:srgbClr val="B3404A"/>
                </a:solidFill>
              </a:ln>
            </p:spPr>
            <p:txBody>
              <a:bodyPr wrap="square" anchor="ctr" anchorCtr="0">
                <a:normAutofit/>
              </a:bodyPr>
              <a:lstStyle/>
              <a:p>
                <a:pPr lvl="0" algn="ctr"/>
                <a:r>
                  <a:rPr lang="zh-CN" altLang="en-US" b="1" dirty="0">
                    <a:solidFill>
                      <a:schemeClr val="bg1"/>
                    </a:solidFill>
                  </a:rPr>
                  <a:t>用户进程</a:t>
                </a:r>
                <a:endParaRPr lang="en-US" altLang="zh-CN" b="1" dirty="0">
                  <a:solidFill>
                    <a:schemeClr val="bg1"/>
                  </a:solidFill>
                </a:endParaRPr>
              </a:p>
            </p:txBody>
          </p:sp>
        </p:grpSp>
        <p:grpSp>
          <p:nvGrpSpPr>
            <p:cNvPr id="143" name="组合 142"/>
            <p:cNvGrpSpPr/>
            <p:nvPr/>
          </p:nvGrpSpPr>
          <p:grpSpPr>
            <a:xfrm>
              <a:off x="1749121" y="3657600"/>
              <a:ext cx="669497" cy="2207571"/>
              <a:chOff x="1749121" y="3657600"/>
              <a:chExt cx="669497" cy="2207571"/>
            </a:xfrm>
          </p:grpSpPr>
          <p:cxnSp>
            <p:nvCxnSpPr>
              <p:cNvPr id="144" name="直接箭头连接符 143"/>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145" name="乘号 144"/>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pic>
        <p:nvPicPr>
          <p:cNvPr id="151" name="图片 150"/>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3390559">
            <a:off x="7220180" y="1274674"/>
            <a:ext cx="434613" cy="434613"/>
          </a:xfrm>
          <a:prstGeom prst="rect">
            <a:avLst/>
          </a:prstGeom>
        </p:spPr>
      </p:pic>
      <p:grpSp>
        <p:nvGrpSpPr>
          <p:cNvPr id="155" name="组合 154"/>
          <p:cNvGrpSpPr/>
          <p:nvPr/>
        </p:nvGrpSpPr>
        <p:grpSpPr>
          <a:xfrm>
            <a:off x="932210" y="850863"/>
            <a:ext cx="2303317" cy="1531378"/>
            <a:chOff x="932210" y="850863"/>
            <a:chExt cx="2303317" cy="1531378"/>
          </a:xfrm>
        </p:grpSpPr>
        <p:sp>
          <p:nvSpPr>
            <p:cNvPr id="152" name="îṣlîḍe">
              <a:hlinkClick r:id="" action="ppaction://noaction"/>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r>
                <a:rPr lang="en-US" altLang="zh-CN" b="1" dirty="0">
                  <a:solidFill>
                    <a:schemeClr val="bg1"/>
                  </a:solidFill>
                </a:rPr>
                <a:t>password</a:t>
              </a:r>
              <a:r>
                <a:rPr lang="zh-CN" altLang="en-US" b="1" dirty="0">
                  <a:solidFill>
                    <a:schemeClr val="bg1"/>
                  </a:solidFill>
                </a:rPr>
                <a:t>）</a:t>
              </a:r>
              <a:endParaRPr lang="en-US" altLang="zh-CN" b="1" dirty="0">
                <a:solidFill>
                  <a:schemeClr val="bg1"/>
                </a:solidFill>
              </a:endParaRPr>
            </a:p>
          </p:txBody>
        </p:sp>
        <p:cxnSp>
          <p:nvCxnSpPr>
            <p:cNvPr id="153" name="直接箭头连接符 152"/>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56" name="乘号 155"/>
          <p:cNvSpPr/>
          <p:nvPr/>
        </p:nvSpPr>
        <p:spPr>
          <a:xfrm>
            <a:off x="23324" y="701121"/>
            <a:ext cx="4188385" cy="721862"/>
          </a:xfrm>
          <a:prstGeom prst="mathMultiply">
            <a:avLst>
              <a:gd name="adj1" fmla="val 5861"/>
            </a:avLst>
          </a:prstGeom>
          <a:solidFill>
            <a:srgbClr val="FFFF00"/>
          </a:solidFill>
          <a:ln w="381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wipe(up)">
                                      <p:cBhvr>
                                        <p:cTn id="10" dur="500"/>
                                        <p:tgtEl>
                                          <p:spTgt spid="1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500"/>
                                        <p:tgtEl>
                                          <p:spTgt spid="1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500"/>
                                        <p:tgtEl>
                                          <p:spTgt spid="1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fade">
                                      <p:cBhvr>
                                        <p:cTn id="23"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9" grpId="0"/>
      <p:bldP spid="140" grpId="0"/>
      <p:bldP spid="1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基于寄存器的对称密码算法实现方案</a:t>
            </a:r>
            <a:r>
              <a:rPr lang="en-US" altLang="zh-CN" dirty="0"/>
              <a:t>——</a:t>
            </a:r>
            <a:r>
              <a:rPr lang="zh-CN" altLang="en-US" dirty="0"/>
              <a:t>加解密</a:t>
            </a:r>
            <a:endParaRPr lang="zh-CN" altLang="en-US" dirty="0"/>
          </a:p>
        </p:txBody>
      </p:sp>
      <p:sp>
        <p:nvSpPr>
          <p:cNvPr id="9" name="ïṣḷiďê"/>
          <p:cNvSpPr txBox="1"/>
          <p:nvPr/>
        </p:nvSpPr>
        <p:spPr>
          <a:xfrm>
            <a:off x="7097105" y="1719347"/>
            <a:ext cx="4413885" cy="1003921"/>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accent4">
                    <a:lumMod val="60000"/>
                    <a:lumOff val="40000"/>
                  </a:schemeClr>
                </a:solidFill>
              </a:rPr>
              <a:t>内核态加解密</a:t>
            </a:r>
            <a:r>
              <a:rPr lang="zh-CN" altLang="en-US" spc="100" dirty="0">
                <a:solidFill>
                  <a:schemeClr val="tx1">
                    <a:lumMod val="65000"/>
                    <a:lumOff val="35000"/>
                  </a:schemeClr>
                </a:solidFill>
              </a:rPr>
              <a:t>，避免运行过程中被中断，进而交换到内存中</a:t>
            </a:r>
            <a:endParaRPr lang="zh-CN" altLang="en-US" spc="100" dirty="0">
              <a:solidFill>
                <a:schemeClr val="accent4">
                  <a:lumMod val="60000"/>
                  <a:lumOff val="40000"/>
                </a:schemeClr>
              </a:solidFill>
            </a:endParaRPr>
          </a:p>
        </p:txBody>
      </p:sp>
      <p:sp>
        <p:nvSpPr>
          <p:cNvPr id="10" name="îṣlîḍe">
            <a:hlinkClick r:id="" action="ppaction://noaction"/>
          </p:cNvPr>
          <p:cNvSpPr/>
          <p:nvPr/>
        </p:nvSpPr>
        <p:spPr>
          <a:xfrm>
            <a:off x="7722353" y="1290041"/>
            <a:ext cx="3002629" cy="446763"/>
          </a:xfrm>
          <a:prstGeom prst="rect">
            <a:avLst/>
          </a:prstGeom>
        </p:spPr>
        <p:txBody>
          <a:bodyPr wrap="square" anchor="ctr" anchorCtr="0">
            <a:normAutofit/>
          </a:bodyPr>
          <a:lstStyle/>
          <a:p>
            <a:pPr lvl="0"/>
            <a:r>
              <a:rPr lang="zh-CN" altLang="en-US" sz="2000" b="1" spc="100" dirty="0">
                <a:solidFill>
                  <a:schemeClr val="accent4"/>
                </a:solidFill>
              </a:rPr>
              <a:t>加解密</a:t>
            </a:r>
            <a:endParaRPr lang="zh-CN" altLang="en-US" sz="2000" b="1" spc="100" dirty="0">
              <a:solidFill>
                <a:schemeClr val="accent4"/>
              </a:solidFill>
            </a:endParaRPr>
          </a:p>
        </p:txBody>
      </p:sp>
      <p:grpSp>
        <p:nvGrpSpPr>
          <p:cNvPr id="138" name="组合 137"/>
          <p:cNvGrpSpPr/>
          <p:nvPr/>
        </p:nvGrpSpPr>
        <p:grpSpPr>
          <a:xfrm>
            <a:off x="319990" y="1376332"/>
            <a:ext cx="6331487" cy="4093915"/>
            <a:chOff x="319990" y="1376332"/>
            <a:chExt cx="6331487" cy="4093915"/>
          </a:xfrm>
        </p:grpSpPr>
        <p:sp>
          <p:nvSpPr>
            <p:cNvPr id="8" name="矩形: 圆角 7"/>
            <p:cNvSpPr/>
            <p:nvPr/>
          </p:nvSpPr>
          <p:spPr>
            <a:xfrm>
              <a:off x="876300" y="1917700"/>
              <a:ext cx="5257800" cy="3011644"/>
            </a:xfrm>
            <a:prstGeom prst="roundRect">
              <a:avLst>
                <a:gd name="adj" fmla="val 9173"/>
              </a:avLst>
            </a:prstGeom>
            <a:solidFill>
              <a:schemeClr val="bg1"/>
            </a:solid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9" name="矩形: 圆角 68"/>
            <p:cNvSpPr>
              <a:spLocks noChangeAspect="1"/>
            </p:cNvSpPr>
            <p:nvPr/>
          </p:nvSpPr>
          <p:spPr>
            <a:xfrm>
              <a:off x="1149349" y="2185272"/>
              <a:ext cx="4711701" cy="2476500"/>
            </a:xfrm>
            <a:prstGeom prst="roundRect">
              <a:avLst>
                <a:gd name="adj" fmla="val 9173"/>
              </a:avLst>
            </a:prstGeom>
            <a:solidFill>
              <a:schemeClr val="bg1"/>
            </a:solidFill>
            <a:ln w="76200" cap="flat" cmpd="sng" algn="ctr">
              <a:solidFill>
                <a:schemeClr val="tx1"/>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6" name="îṣlîḍe">
              <a:hlinkClick r:id="" action="ppaction://noaction"/>
            </p:cNvPr>
            <p:cNvSpPr/>
            <p:nvPr/>
          </p:nvSpPr>
          <p:spPr>
            <a:xfrm>
              <a:off x="1921702" y="3092408"/>
              <a:ext cx="3344565" cy="498731"/>
            </a:xfrm>
            <a:prstGeom prst="rect">
              <a:avLst/>
            </a:prstGeom>
          </p:spPr>
          <p:txBody>
            <a:bodyPr wrap="square" anchor="ctr" anchorCtr="0">
              <a:noAutofit/>
            </a:bodyPr>
            <a:lstStyle/>
            <a:p>
              <a:pPr lvl="0"/>
              <a:r>
                <a:rPr lang="en-US" altLang="zh-CN" sz="11500" b="1" spc="100" dirty="0">
                  <a:solidFill>
                    <a:schemeClr val="bg2">
                      <a:lumMod val="85000"/>
                    </a:schemeClr>
                  </a:solidFill>
                </a:rPr>
                <a:t>CPU</a:t>
              </a:r>
              <a:endParaRPr lang="zh-CN" altLang="en-US" sz="11500" b="1" spc="100" dirty="0">
                <a:solidFill>
                  <a:schemeClr val="bg2">
                    <a:lumMod val="85000"/>
                  </a:schemeClr>
                </a:solidFill>
              </a:endParaRPr>
            </a:p>
          </p:txBody>
        </p:sp>
        <p:grpSp>
          <p:nvGrpSpPr>
            <p:cNvPr id="70" name="组合 69"/>
            <p:cNvGrpSpPr/>
            <p:nvPr/>
          </p:nvGrpSpPr>
          <p:grpSpPr>
            <a:xfrm>
              <a:off x="1500960" y="1401981"/>
              <a:ext cx="180000" cy="515719"/>
              <a:chOff x="1772667" y="1263943"/>
              <a:chExt cx="180000" cy="515719"/>
            </a:xfrm>
          </p:grpSpPr>
          <p:cxnSp>
            <p:nvCxnSpPr>
              <p:cNvPr id="32" name="直接连接符 3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3" name="组合 72"/>
            <p:cNvGrpSpPr/>
            <p:nvPr/>
          </p:nvGrpSpPr>
          <p:grpSpPr>
            <a:xfrm>
              <a:off x="2270171" y="1401981"/>
              <a:ext cx="180000" cy="515719"/>
              <a:chOff x="1772667" y="1263943"/>
              <a:chExt cx="180000" cy="515719"/>
            </a:xfrm>
          </p:grpSpPr>
          <p:cxnSp>
            <p:nvCxnSpPr>
              <p:cNvPr id="74" name="直接连接符 7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6" name="组合 75"/>
            <p:cNvGrpSpPr/>
            <p:nvPr/>
          </p:nvGrpSpPr>
          <p:grpSpPr>
            <a:xfrm>
              <a:off x="3039382" y="1401981"/>
              <a:ext cx="180000" cy="515719"/>
              <a:chOff x="1772667" y="1263943"/>
              <a:chExt cx="180000" cy="515719"/>
            </a:xfrm>
          </p:grpSpPr>
          <p:cxnSp>
            <p:nvCxnSpPr>
              <p:cNvPr id="77" name="直接连接符 7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79" name="组合 78"/>
            <p:cNvGrpSpPr/>
            <p:nvPr/>
          </p:nvGrpSpPr>
          <p:grpSpPr>
            <a:xfrm>
              <a:off x="3808593" y="1401981"/>
              <a:ext cx="180000" cy="515719"/>
              <a:chOff x="1772667" y="1263943"/>
              <a:chExt cx="180000" cy="515719"/>
            </a:xfrm>
          </p:grpSpPr>
          <p:cxnSp>
            <p:nvCxnSpPr>
              <p:cNvPr id="80" name="直接连接符 7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2" name="组合 81"/>
            <p:cNvGrpSpPr/>
            <p:nvPr/>
          </p:nvGrpSpPr>
          <p:grpSpPr>
            <a:xfrm>
              <a:off x="4577804" y="1401981"/>
              <a:ext cx="180000" cy="515719"/>
              <a:chOff x="1772667" y="1263943"/>
              <a:chExt cx="180000" cy="515719"/>
            </a:xfrm>
          </p:grpSpPr>
          <p:cxnSp>
            <p:nvCxnSpPr>
              <p:cNvPr id="83" name="直接连接符 8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5" name="组合 84"/>
            <p:cNvGrpSpPr/>
            <p:nvPr/>
          </p:nvGrpSpPr>
          <p:grpSpPr>
            <a:xfrm>
              <a:off x="5347015" y="1376332"/>
              <a:ext cx="180000" cy="515719"/>
              <a:chOff x="1772667" y="1263943"/>
              <a:chExt cx="180000" cy="515719"/>
            </a:xfrm>
          </p:grpSpPr>
          <p:cxnSp>
            <p:nvCxnSpPr>
              <p:cNvPr id="86" name="直接连接符 8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88" name="组合 87"/>
            <p:cNvGrpSpPr/>
            <p:nvPr/>
          </p:nvGrpSpPr>
          <p:grpSpPr>
            <a:xfrm flipV="1">
              <a:off x="1500960" y="4954528"/>
              <a:ext cx="180000" cy="515719"/>
              <a:chOff x="1772667" y="1263943"/>
              <a:chExt cx="180000" cy="515719"/>
            </a:xfrm>
          </p:grpSpPr>
          <p:cxnSp>
            <p:nvCxnSpPr>
              <p:cNvPr id="89" name="直接连接符 88"/>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椭圆 89"/>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1" name="组合 90"/>
            <p:cNvGrpSpPr/>
            <p:nvPr/>
          </p:nvGrpSpPr>
          <p:grpSpPr>
            <a:xfrm flipV="1">
              <a:off x="2270171" y="4954528"/>
              <a:ext cx="180000" cy="515719"/>
              <a:chOff x="1772667" y="1263943"/>
              <a:chExt cx="180000" cy="515719"/>
            </a:xfrm>
          </p:grpSpPr>
          <p:cxnSp>
            <p:nvCxnSpPr>
              <p:cNvPr id="92" name="直接连接符 91"/>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4" name="组合 93"/>
            <p:cNvGrpSpPr/>
            <p:nvPr/>
          </p:nvGrpSpPr>
          <p:grpSpPr>
            <a:xfrm flipV="1">
              <a:off x="3039382" y="4954528"/>
              <a:ext cx="180000" cy="515719"/>
              <a:chOff x="1772667" y="1263943"/>
              <a:chExt cx="180000" cy="515719"/>
            </a:xfrm>
          </p:grpSpPr>
          <p:cxnSp>
            <p:nvCxnSpPr>
              <p:cNvPr id="95" name="直接连接符 94"/>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椭圆 95"/>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97" name="组合 96"/>
            <p:cNvGrpSpPr/>
            <p:nvPr/>
          </p:nvGrpSpPr>
          <p:grpSpPr>
            <a:xfrm flipV="1">
              <a:off x="3808593" y="4954528"/>
              <a:ext cx="180000" cy="515719"/>
              <a:chOff x="1772667" y="1263943"/>
              <a:chExt cx="180000" cy="515719"/>
            </a:xfrm>
          </p:grpSpPr>
          <p:cxnSp>
            <p:nvCxnSpPr>
              <p:cNvPr id="98" name="直接连接符 9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椭圆 9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0" name="组合 99"/>
            <p:cNvGrpSpPr/>
            <p:nvPr/>
          </p:nvGrpSpPr>
          <p:grpSpPr>
            <a:xfrm flipV="1">
              <a:off x="4577804" y="4954528"/>
              <a:ext cx="180000" cy="515719"/>
              <a:chOff x="1772667" y="1263943"/>
              <a:chExt cx="180000" cy="515719"/>
            </a:xfrm>
          </p:grpSpPr>
          <p:cxnSp>
            <p:nvCxnSpPr>
              <p:cNvPr id="101" name="直接连接符 100"/>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椭圆 101"/>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3" name="组合 102"/>
            <p:cNvGrpSpPr/>
            <p:nvPr/>
          </p:nvGrpSpPr>
          <p:grpSpPr>
            <a:xfrm flipV="1">
              <a:off x="5347014" y="4954528"/>
              <a:ext cx="180000" cy="515719"/>
              <a:chOff x="1772667" y="1263943"/>
              <a:chExt cx="180000" cy="515719"/>
            </a:xfrm>
          </p:grpSpPr>
          <p:cxnSp>
            <p:nvCxnSpPr>
              <p:cNvPr id="104" name="直接连接符 10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8" name="组合 117"/>
            <p:cNvGrpSpPr/>
            <p:nvPr/>
          </p:nvGrpSpPr>
          <p:grpSpPr>
            <a:xfrm rot="5400000">
              <a:off x="-665967" y="3171229"/>
              <a:ext cx="2487633" cy="515719"/>
              <a:chOff x="1653360" y="5106928"/>
              <a:chExt cx="2487633" cy="515719"/>
            </a:xfrm>
          </p:grpSpPr>
          <p:grpSp>
            <p:nvGrpSpPr>
              <p:cNvPr id="106" name="组合 105"/>
              <p:cNvGrpSpPr/>
              <p:nvPr/>
            </p:nvGrpSpPr>
            <p:grpSpPr>
              <a:xfrm flipV="1">
                <a:off x="1653360" y="5106928"/>
                <a:ext cx="180000" cy="515719"/>
                <a:chOff x="1772667" y="1263943"/>
                <a:chExt cx="180000" cy="515719"/>
              </a:xfrm>
            </p:grpSpPr>
            <p:cxnSp>
              <p:nvCxnSpPr>
                <p:cNvPr id="107" name="直接连接符 106"/>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09" name="组合 108"/>
              <p:cNvGrpSpPr/>
              <p:nvPr/>
            </p:nvGrpSpPr>
            <p:grpSpPr>
              <a:xfrm flipV="1">
                <a:off x="2422571" y="5106928"/>
                <a:ext cx="180000" cy="515719"/>
                <a:chOff x="1772667" y="1263943"/>
                <a:chExt cx="180000" cy="515719"/>
              </a:xfrm>
            </p:grpSpPr>
            <p:cxnSp>
              <p:nvCxnSpPr>
                <p:cNvPr id="110" name="直接连接符 10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2" name="组合 111"/>
              <p:cNvGrpSpPr/>
              <p:nvPr/>
            </p:nvGrpSpPr>
            <p:grpSpPr>
              <a:xfrm flipV="1">
                <a:off x="3191782" y="5106928"/>
                <a:ext cx="180000" cy="515719"/>
                <a:chOff x="1772667" y="1263943"/>
                <a:chExt cx="180000" cy="515719"/>
              </a:xfrm>
            </p:grpSpPr>
            <p:cxnSp>
              <p:nvCxnSpPr>
                <p:cNvPr id="113" name="直接连接符 112"/>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15" name="组合 114"/>
              <p:cNvGrpSpPr/>
              <p:nvPr/>
            </p:nvGrpSpPr>
            <p:grpSpPr>
              <a:xfrm flipV="1">
                <a:off x="3960993" y="5106928"/>
                <a:ext cx="180000" cy="515719"/>
                <a:chOff x="1772667" y="1263943"/>
                <a:chExt cx="180000" cy="515719"/>
              </a:xfrm>
            </p:grpSpPr>
            <p:cxnSp>
              <p:nvCxnSpPr>
                <p:cNvPr id="116" name="直接连接符 11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19" name="组合 118"/>
            <p:cNvGrpSpPr/>
            <p:nvPr/>
          </p:nvGrpSpPr>
          <p:grpSpPr>
            <a:xfrm rot="16200000" flipH="1">
              <a:off x="5149801" y="3202979"/>
              <a:ext cx="2487633" cy="515719"/>
              <a:chOff x="1653360" y="5106928"/>
              <a:chExt cx="2487633" cy="515719"/>
            </a:xfrm>
          </p:grpSpPr>
          <p:grpSp>
            <p:nvGrpSpPr>
              <p:cNvPr id="120" name="组合 119"/>
              <p:cNvGrpSpPr/>
              <p:nvPr/>
            </p:nvGrpSpPr>
            <p:grpSpPr>
              <a:xfrm flipV="1">
                <a:off x="1653360" y="5106928"/>
                <a:ext cx="180000" cy="515719"/>
                <a:chOff x="1772667" y="1263943"/>
                <a:chExt cx="180000" cy="515719"/>
              </a:xfrm>
            </p:grpSpPr>
            <p:cxnSp>
              <p:nvCxnSpPr>
                <p:cNvPr id="130" name="直接连接符 129"/>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1" name="组合 120"/>
              <p:cNvGrpSpPr/>
              <p:nvPr/>
            </p:nvGrpSpPr>
            <p:grpSpPr>
              <a:xfrm flipV="1">
                <a:off x="2422571" y="5106928"/>
                <a:ext cx="180000" cy="515719"/>
                <a:chOff x="1772667" y="1263943"/>
                <a:chExt cx="180000" cy="515719"/>
              </a:xfrm>
            </p:grpSpPr>
            <p:cxnSp>
              <p:nvCxnSpPr>
                <p:cNvPr id="128" name="直接连接符 127"/>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2" name="组合 121"/>
              <p:cNvGrpSpPr/>
              <p:nvPr/>
            </p:nvGrpSpPr>
            <p:grpSpPr>
              <a:xfrm flipV="1">
                <a:off x="3191782" y="5106928"/>
                <a:ext cx="180000" cy="515719"/>
                <a:chOff x="1772667" y="1263943"/>
                <a:chExt cx="180000" cy="515719"/>
              </a:xfrm>
            </p:grpSpPr>
            <p:cxnSp>
              <p:nvCxnSpPr>
                <p:cNvPr id="126" name="直接连接符 125"/>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椭圆 126"/>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123" name="组合 122"/>
              <p:cNvGrpSpPr/>
              <p:nvPr/>
            </p:nvGrpSpPr>
            <p:grpSpPr>
              <a:xfrm flipV="1">
                <a:off x="3960993" y="5106928"/>
                <a:ext cx="180000" cy="515719"/>
                <a:chOff x="1772667" y="1263943"/>
                <a:chExt cx="180000" cy="515719"/>
              </a:xfrm>
            </p:grpSpPr>
            <p:cxnSp>
              <p:nvCxnSpPr>
                <p:cNvPr id="124" name="直接连接符 123"/>
                <p:cNvCxnSpPr/>
                <p:nvPr/>
              </p:nvCxnSpPr>
              <p:spPr>
                <a:xfrm>
                  <a:off x="1862667" y="1473292"/>
                  <a:ext cx="0" cy="30637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椭圆 124"/>
                <p:cNvSpPr>
                  <a:spLocks noChangeAspect="1"/>
                </p:cNvSpPr>
                <p:nvPr/>
              </p:nvSpPr>
              <p:spPr>
                <a:xfrm>
                  <a:off x="1772667" y="1263943"/>
                  <a:ext cx="180000" cy="180000"/>
                </a:xfrm>
                <a:prstGeom prst="ellipse">
                  <a:avLst/>
                </a:prstGeom>
                <a:noFill/>
                <a:ln w="76200" cap="flat" cmpd="sng" algn="ctr">
                  <a:solidFill>
                    <a:schemeClr val="tx1"/>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grpSp>
        <p:nvGrpSpPr>
          <p:cNvPr id="133" name="组合 132"/>
          <p:cNvGrpSpPr/>
          <p:nvPr/>
        </p:nvGrpSpPr>
        <p:grpSpPr>
          <a:xfrm>
            <a:off x="1382986" y="2431104"/>
            <a:ext cx="1554188" cy="613380"/>
            <a:chOff x="8171731" y="6187959"/>
            <a:chExt cx="1554188" cy="613380"/>
          </a:xfrm>
          <a:solidFill>
            <a:srgbClr val="92D050"/>
          </a:solidFill>
        </p:grpSpPr>
        <p:sp>
          <p:nvSpPr>
            <p:cNvPr id="135" name="矩形 134"/>
            <p:cNvSpPr/>
            <p:nvPr/>
          </p:nvSpPr>
          <p:spPr>
            <a:xfrm>
              <a:off x="8171731"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K</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6" name="矩形 135"/>
            <p:cNvSpPr/>
            <p:nvPr/>
          </p:nvSpPr>
          <p:spPr>
            <a:xfrm>
              <a:off x="8690577"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E</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7" name="矩形 136"/>
            <p:cNvSpPr/>
            <p:nvPr/>
          </p:nvSpPr>
          <p:spPr>
            <a:xfrm>
              <a:off x="9207074" y="6187959"/>
              <a:ext cx="518845" cy="613380"/>
            </a:xfrm>
            <a:prstGeom prst="rect">
              <a:avLst/>
            </a:prstGeom>
            <a:grp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Y</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34" name="îṣlîḍe">
            <a:hlinkClick r:id="" action="ppaction://noaction"/>
          </p:cNvPr>
          <p:cNvSpPr/>
          <p:nvPr/>
        </p:nvSpPr>
        <p:spPr>
          <a:xfrm>
            <a:off x="1557246" y="3033406"/>
            <a:ext cx="1291115" cy="671231"/>
          </a:xfrm>
          <a:prstGeom prst="rect">
            <a:avLst/>
          </a:prstGeom>
        </p:spPr>
        <p:txBody>
          <a:bodyPr wrap="square" anchor="ctr" anchorCtr="0">
            <a:normAutofit fontScale="85000" lnSpcReduction="10000"/>
          </a:bodyPr>
          <a:lstStyle/>
          <a:p>
            <a:pPr lvl="0"/>
            <a:r>
              <a:rPr lang="zh-CN" altLang="en-US" sz="2000" b="1" dirty="0">
                <a:solidFill>
                  <a:schemeClr val="accent4">
                    <a:lumMod val="60000"/>
                    <a:lumOff val="40000"/>
                  </a:schemeClr>
                </a:solidFill>
              </a:rPr>
              <a:t>特权寄存器</a:t>
            </a:r>
            <a:endParaRPr lang="en-US" altLang="zh-CN" sz="2000" b="1" dirty="0">
              <a:solidFill>
                <a:schemeClr val="accent4">
                  <a:lumMod val="60000"/>
                  <a:lumOff val="40000"/>
                </a:schemeClr>
              </a:solidFill>
            </a:endParaRPr>
          </a:p>
          <a:p>
            <a:pPr lvl="0"/>
            <a:r>
              <a:rPr lang="zh-CN" altLang="en-US" sz="2000" b="1" dirty="0">
                <a:solidFill>
                  <a:schemeClr val="accent4">
                    <a:lumMod val="60000"/>
                    <a:lumOff val="40000"/>
                  </a:schemeClr>
                </a:solidFill>
              </a:rPr>
              <a:t>（存储期）</a:t>
            </a:r>
            <a:endParaRPr lang="en-US" altLang="zh-CN" sz="2000" b="1" dirty="0">
              <a:solidFill>
                <a:schemeClr val="accent4">
                  <a:lumMod val="60000"/>
                  <a:lumOff val="40000"/>
                </a:schemeClr>
              </a:solidFill>
            </a:endParaRPr>
          </a:p>
        </p:txBody>
      </p:sp>
      <p:sp>
        <p:nvSpPr>
          <p:cNvPr id="139" name="ïṣḷiďê"/>
          <p:cNvSpPr txBox="1"/>
          <p:nvPr/>
        </p:nvSpPr>
        <p:spPr>
          <a:xfrm>
            <a:off x="7097104" y="2607189"/>
            <a:ext cx="4413885" cy="938088"/>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加解密前</a:t>
            </a:r>
            <a:r>
              <a:rPr lang="zh-CN" altLang="en-US" spc="100" dirty="0">
                <a:solidFill>
                  <a:schemeClr val="accent4">
                    <a:lumMod val="60000"/>
                    <a:lumOff val="40000"/>
                  </a:schemeClr>
                </a:solidFill>
              </a:rPr>
              <a:t>禁用</a:t>
            </a:r>
            <a:r>
              <a:rPr lang="zh-CN" altLang="en-US" spc="100" dirty="0">
                <a:solidFill>
                  <a:schemeClr val="tx1">
                    <a:lumMod val="65000"/>
                    <a:lumOff val="35000"/>
                  </a:schemeClr>
                </a:solidFill>
              </a:rPr>
              <a:t>中断和调度，保证计算</a:t>
            </a:r>
            <a:r>
              <a:rPr lang="zh-CN" altLang="en-US" spc="100" dirty="0">
                <a:solidFill>
                  <a:schemeClr val="accent4">
                    <a:lumMod val="60000"/>
                    <a:lumOff val="40000"/>
                  </a:schemeClr>
                </a:solidFill>
              </a:rPr>
              <a:t>原子性</a:t>
            </a:r>
            <a:endParaRPr lang="zh-CN" altLang="en-US" spc="100" dirty="0">
              <a:solidFill>
                <a:schemeClr val="accent4">
                  <a:lumMod val="60000"/>
                  <a:lumOff val="40000"/>
                </a:schemeClr>
              </a:solidFill>
            </a:endParaRPr>
          </a:p>
        </p:txBody>
      </p:sp>
      <p:sp>
        <p:nvSpPr>
          <p:cNvPr id="140" name="ïṣḷiďê"/>
          <p:cNvSpPr txBox="1"/>
          <p:nvPr/>
        </p:nvSpPr>
        <p:spPr>
          <a:xfrm>
            <a:off x="7130324" y="3545278"/>
            <a:ext cx="4413885" cy="1346258"/>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由于计算过程处于不可调度、不可中断的状态，使用</a:t>
            </a:r>
            <a:r>
              <a:rPr lang="zh-CN" altLang="en-US" spc="100" dirty="0">
                <a:solidFill>
                  <a:schemeClr val="accent4">
                    <a:lumMod val="60000"/>
                    <a:lumOff val="40000"/>
                  </a:schemeClr>
                </a:solidFill>
              </a:rPr>
              <a:t>非特权通用寄存器也是安全</a:t>
            </a:r>
            <a:r>
              <a:rPr lang="zh-CN" altLang="en-US" spc="100" dirty="0">
                <a:solidFill>
                  <a:schemeClr val="tx1">
                    <a:lumMod val="65000"/>
                    <a:lumOff val="35000"/>
                  </a:schemeClr>
                </a:solidFill>
              </a:rPr>
              <a:t>的</a:t>
            </a:r>
            <a:endParaRPr lang="zh-CN" altLang="en-US" spc="100" dirty="0">
              <a:solidFill>
                <a:schemeClr val="accent4">
                  <a:lumMod val="60000"/>
                  <a:lumOff val="40000"/>
                </a:schemeClr>
              </a:solidFill>
            </a:endParaRPr>
          </a:p>
        </p:txBody>
      </p:sp>
      <p:grpSp>
        <p:nvGrpSpPr>
          <p:cNvPr id="141" name="组合 140"/>
          <p:cNvGrpSpPr/>
          <p:nvPr/>
        </p:nvGrpSpPr>
        <p:grpSpPr>
          <a:xfrm>
            <a:off x="1149349" y="3657600"/>
            <a:ext cx="2043597" cy="2652767"/>
            <a:chOff x="1149349" y="3657600"/>
            <a:chExt cx="2043597" cy="2652767"/>
          </a:xfrm>
        </p:grpSpPr>
        <p:grpSp>
          <p:nvGrpSpPr>
            <p:cNvPr id="142" name="组合 141"/>
            <p:cNvGrpSpPr/>
            <p:nvPr/>
          </p:nvGrpSpPr>
          <p:grpSpPr>
            <a:xfrm>
              <a:off x="1149349" y="5557885"/>
              <a:ext cx="2043597" cy="752482"/>
              <a:chOff x="1149349" y="5557885"/>
              <a:chExt cx="2043597" cy="752482"/>
            </a:xfrm>
          </p:grpSpPr>
          <p:pic>
            <p:nvPicPr>
              <p:cNvPr id="146" name="图片 1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9349" y="5557885"/>
                <a:ext cx="752482" cy="752482"/>
              </a:xfrm>
              <a:prstGeom prst="rect">
                <a:avLst/>
              </a:prstGeom>
            </p:spPr>
          </p:pic>
          <p:sp>
            <p:nvSpPr>
              <p:cNvPr id="147" name="îṣlîḍe">
                <a:hlinkClick r:id="" action="ppaction://noaction"/>
              </p:cNvPr>
              <p:cNvSpPr/>
              <p:nvPr/>
            </p:nvSpPr>
            <p:spPr>
              <a:xfrm>
                <a:off x="1901831" y="5870262"/>
                <a:ext cx="1291115" cy="407529"/>
              </a:xfrm>
              <a:prstGeom prst="rect">
                <a:avLst/>
              </a:prstGeom>
              <a:solidFill>
                <a:srgbClr val="B3404A"/>
              </a:solidFill>
              <a:ln w="28575">
                <a:solidFill>
                  <a:srgbClr val="B3404A"/>
                </a:solidFill>
              </a:ln>
            </p:spPr>
            <p:txBody>
              <a:bodyPr wrap="square" anchor="ctr" anchorCtr="0">
                <a:normAutofit/>
              </a:bodyPr>
              <a:lstStyle/>
              <a:p>
                <a:pPr lvl="0" algn="ctr"/>
                <a:r>
                  <a:rPr lang="zh-CN" altLang="en-US" b="1" dirty="0">
                    <a:solidFill>
                      <a:schemeClr val="bg1"/>
                    </a:solidFill>
                  </a:rPr>
                  <a:t>用户进程</a:t>
                </a:r>
                <a:endParaRPr lang="en-US" altLang="zh-CN" b="1" dirty="0">
                  <a:solidFill>
                    <a:schemeClr val="bg1"/>
                  </a:solidFill>
                </a:endParaRPr>
              </a:p>
            </p:txBody>
          </p:sp>
        </p:grpSp>
        <p:grpSp>
          <p:nvGrpSpPr>
            <p:cNvPr id="143" name="组合 142"/>
            <p:cNvGrpSpPr/>
            <p:nvPr/>
          </p:nvGrpSpPr>
          <p:grpSpPr>
            <a:xfrm>
              <a:off x="1749121" y="3657600"/>
              <a:ext cx="669497" cy="2207571"/>
              <a:chOff x="1749121" y="3657600"/>
              <a:chExt cx="669497" cy="2207571"/>
            </a:xfrm>
          </p:grpSpPr>
          <p:cxnSp>
            <p:nvCxnSpPr>
              <p:cNvPr id="144" name="直接箭头连接符 143"/>
              <p:cNvCxnSpPr/>
              <p:nvPr/>
            </p:nvCxnSpPr>
            <p:spPr>
              <a:xfrm flipV="1">
                <a:off x="2083870" y="3657600"/>
                <a:ext cx="0" cy="2207571"/>
              </a:xfrm>
              <a:prstGeom prst="straightConnector1">
                <a:avLst/>
              </a:prstGeom>
              <a:ln w="38100" cap="rnd">
                <a:solidFill>
                  <a:srgbClr val="B3404A"/>
                </a:solidFill>
                <a:tailEnd type="triangle"/>
              </a:ln>
            </p:spPr>
            <p:style>
              <a:lnRef idx="1">
                <a:schemeClr val="accent1"/>
              </a:lnRef>
              <a:fillRef idx="0">
                <a:schemeClr val="accent1"/>
              </a:fillRef>
              <a:effectRef idx="0">
                <a:schemeClr val="accent1"/>
              </a:effectRef>
              <a:fontRef idx="minor">
                <a:schemeClr val="tx1"/>
              </a:fontRef>
            </p:style>
          </p:cxnSp>
          <p:sp>
            <p:nvSpPr>
              <p:cNvPr id="145" name="乘号 144"/>
              <p:cNvSpPr/>
              <p:nvPr/>
            </p:nvSpPr>
            <p:spPr>
              <a:xfrm>
                <a:off x="1749121" y="4463569"/>
                <a:ext cx="669497" cy="671231"/>
              </a:xfrm>
              <a:prstGeom prst="mathMultiply">
                <a:avLst>
                  <a:gd name="adj1" fmla="val 12019"/>
                </a:avLst>
              </a:prstGeom>
              <a:solidFill>
                <a:srgbClr val="FFFFFF"/>
              </a:solidFill>
              <a:ln w="38100" cap="flat" cmpd="sng" algn="ctr">
                <a:solidFill>
                  <a:srgbClr val="B3404A"/>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grpSp>
        <p:nvGrpSpPr>
          <p:cNvPr id="155" name="组合 154"/>
          <p:cNvGrpSpPr/>
          <p:nvPr/>
        </p:nvGrpSpPr>
        <p:grpSpPr>
          <a:xfrm>
            <a:off x="932210" y="850863"/>
            <a:ext cx="2303317" cy="1531378"/>
            <a:chOff x="932210" y="850863"/>
            <a:chExt cx="2303317" cy="1531378"/>
          </a:xfrm>
        </p:grpSpPr>
        <p:sp>
          <p:nvSpPr>
            <p:cNvPr id="152" name="îṣlîḍe">
              <a:hlinkClick r:id="" action="ppaction://noaction"/>
            </p:cNvPr>
            <p:cNvSpPr/>
            <p:nvPr/>
          </p:nvSpPr>
          <p:spPr>
            <a:xfrm>
              <a:off x="932210" y="850863"/>
              <a:ext cx="2303317" cy="399661"/>
            </a:xfrm>
            <a:prstGeom prst="rect">
              <a:avLst/>
            </a:prstGeom>
            <a:solidFill>
              <a:srgbClr val="00B0F0"/>
            </a:solidFill>
            <a:ln w="28575">
              <a:solidFill>
                <a:srgbClr val="00B0F0"/>
              </a:solidFill>
            </a:ln>
          </p:spPr>
          <p:txBody>
            <a:bodyPr wrap="square" anchor="ctr" anchorCtr="0">
              <a:normAutofit/>
            </a:bodyPr>
            <a:lstStyle/>
            <a:p>
              <a:pPr lvl="0" algn="ctr"/>
              <a:r>
                <a:rPr lang="zh-CN" altLang="en-US" b="1" dirty="0">
                  <a:solidFill>
                    <a:schemeClr val="bg1"/>
                  </a:solidFill>
                </a:rPr>
                <a:t>口令（</a:t>
              </a:r>
              <a:r>
                <a:rPr lang="en-US" altLang="zh-CN" b="1" dirty="0">
                  <a:solidFill>
                    <a:schemeClr val="bg1"/>
                  </a:solidFill>
                </a:rPr>
                <a:t>password</a:t>
              </a:r>
              <a:r>
                <a:rPr lang="zh-CN" altLang="en-US" b="1" dirty="0">
                  <a:solidFill>
                    <a:schemeClr val="bg1"/>
                  </a:solidFill>
                </a:rPr>
                <a:t>）</a:t>
              </a:r>
              <a:endParaRPr lang="en-US" altLang="zh-CN" b="1" dirty="0">
                <a:solidFill>
                  <a:schemeClr val="bg1"/>
                </a:solidFill>
              </a:endParaRPr>
            </a:p>
          </p:txBody>
        </p:sp>
        <p:cxnSp>
          <p:nvCxnSpPr>
            <p:cNvPr id="153" name="直接箭头连接符 152"/>
            <p:cNvCxnSpPr/>
            <p:nvPr/>
          </p:nvCxnSpPr>
          <p:spPr>
            <a:xfrm>
              <a:off x="2083870" y="1290041"/>
              <a:ext cx="0" cy="1092200"/>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56" name="乘号 155"/>
          <p:cNvSpPr/>
          <p:nvPr/>
        </p:nvSpPr>
        <p:spPr>
          <a:xfrm>
            <a:off x="23324" y="701121"/>
            <a:ext cx="4188385" cy="721862"/>
          </a:xfrm>
          <a:prstGeom prst="mathMultiply">
            <a:avLst>
              <a:gd name="adj1" fmla="val 5861"/>
            </a:avLst>
          </a:prstGeom>
          <a:solidFill>
            <a:srgbClr val="FFFF00"/>
          </a:solidFill>
          <a:ln w="381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nvGrpSpPr>
          <p:cNvPr id="6" name="组合 5"/>
          <p:cNvGrpSpPr/>
          <p:nvPr/>
        </p:nvGrpSpPr>
        <p:grpSpPr>
          <a:xfrm>
            <a:off x="2389465" y="3078762"/>
            <a:ext cx="2217632" cy="1258709"/>
            <a:chOff x="2389465" y="3078762"/>
            <a:chExt cx="2217632" cy="1258709"/>
          </a:xfrm>
        </p:grpSpPr>
        <p:sp>
          <p:nvSpPr>
            <p:cNvPr id="132" name="îṣlîḍe">
              <a:hlinkClick r:id="" action="ppaction://noaction"/>
            </p:cNvPr>
            <p:cNvSpPr/>
            <p:nvPr/>
          </p:nvSpPr>
          <p:spPr>
            <a:xfrm>
              <a:off x="2389465" y="3891416"/>
              <a:ext cx="2217632" cy="446055"/>
            </a:xfrm>
            <a:prstGeom prst="rect">
              <a:avLst/>
            </a:prstGeom>
            <a:solidFill>
              <a:srgbClr val="7030A0"/>
            </a:solidFill>
            <a:ln w="28575">
              <a:solidFill>
                <a:srgbClr val="7030A0"/>
              </a:solidFill>
            </a:ln>
          </p:spPr>
          <p:txBody>
            <a:bodyPr wrap="square" anchor="ctr" anchorCtr="0">
              <a:normAutofit/>
            </a:bodyPr>
            <a:lstStyle/>
            <a:p>
              <a:pPr lvl="0" algn="ctr"/>
              <a:r>
                <a:rPr lang="zh-CN" altLang="en-US" b="1" dirty="0">
                  <a:solidFill>
                    <a:schemeClr val="bg1"/>
                  </a:solidFill>
                </a:rPr>
                <a:t>内核态 加</a:t>
              </a:r>
              <a:r>
                <a:rPr lang="en-US" altLang="zh-CN" b="1" dirty="0">
                  <a:solidFill>
                    <a:schemeClr val="bg1"/>
                  </a:solidFill>
                </a:rPr>
                <a:t>/</a:t>
              </a:r>
              <a:r>
                <a:rPr lang="zh-CN" altLang="en-US" b="1" dirty="0">
                  <a:solidFill>
                    <a:schemeClr val="bg1"/>
                  </a:solidFill>
                </a:rPr>
                <a:t>解密进程</a:t>
              </a:r>
              <a:endParaRPr lang="en-US" altLang="zh-CN" b="1" dirty="0">
                <a:solidFill>
                  <a:schemeClr val="bg1"/>
                </a:solidFill>
              </a:endParaRPr>
            </a:p>
          </p:txBody>
        </p:sp>
        <p:cxnSp>
          <p:nvCxnSpPr>
            <p:cNvPr id="148" name="直接箭头连接符 147"/>
            <p:cNvCxnSpPr/>
            <p:nvPr/>
          </p:nvCxnSpPr>
          <p:spPr>
            <a:xfrm>
              <a:off x="2859444" y="3078762"/>
              <a:ext cx="0" cy="792778"/>
            </a:xfrm>
            <a:prstGeom prst="straightConnector1">
              <a:avLst/>
            </a:prstGeom>
            <a:ln w="38100" cap="rnd">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4041221" y="2429295"/>
            <a:ext cx="1589502" cy="1457401"/>
            <a:chOff x="4041221" y="2429295"/>
            <a:chExt cx="1589502" cy="1457401"/>
          </a:xfrm>
        </p:grpSpPr>
        <p:cxnSp>
          <p:nvCxnSpPr>
            <p:cNvPr id="159" name="直接箭头连接符 158"/>
            <p:cNvCxnSpPr/>
            <p:nvPr/>
          </p:nvCxnSpPr>
          <p:spPr>
            <a:xfrm>
              <a:off x="4191501" y="3093918"/>
              <a:ext cx="0" cy="792778"/>
            </a:xfrm>
            <a:prstGeom prst="straightConnector1">
              <a:avLst/>
            </a:prstGeom>
            <a:ln w="38100" cap="rnd">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4041221" y="2429295"/>
              <a:ext cx="1589502" cy="1273533"/>
              <a:chOff x="4041221" y="2454555"/>
              <a:chExt cx="1589502" cy="1273533"/>
            </a:xfrm>
          </p:grpSpPr>
          <p:grpSp>
            <p:nvGrpSpPr>
              <p:cNvPr id="149" name="组合 148"/>
              <p:cNvGrpSpPr/>
              <p:nvPr/>
            </p:nvGrpSpPr>
            <p:grpSpPr>
              <a:xfrm>
                <a:off x="4041221" y="2454555"/>
                <a:ext cx="1554188" cy="613380"/>
                <a:chOff x="8171731" y="6187959"/>
                <a:chExt cx="1554188" cy="613380"/>
              </a:xfrm>
              <a:solidFill>
                <a:srgbClr val="92D050"/>
              </a:solidFill>
            </p:grpSpPr>
            <p:sp>
              <p:nvSpPr>
                <p:cNvPr id="150" name="矩形 149"/>
                <p:cNvSpPr/>
                <p:nvPr/>
              </p:nvSpPr>
              <p:spPr>
                <a:xfrm>
                  <a:off x="8171731"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M</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4" name="矩形 153"/>
                <p:cNvSpPr/>
                <p:nvPr/>
              </p:nvSpPr>
              <p:spPr>
                <a:xfrm>
                  <a:off x="8690577"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en-US" altLang="zh-CN" kern="0" dirty="0">
                      <a:solidFill>
                        <a:schemeClr val="bg1"/>
                      </a:solidFill>
                      <a:latin typeface="Arial" panose="020B0604020202020204"/>
                    </a:rPr>
                    <a:t>I</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7" name="矩形 156"/>
                <p:cNvSpPr/>
                <p:nvPr/>
              </p:nvSpPr>
              <p:spPr>
                <a:xfrm>
                  <a:off x="9207074"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D</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158" name="îṣlîḍe">
                <a:hlinkClick r:id="" action="ppaction://noaction"/>
              </p:cNvPr>
              <p:cNvSpPr/>
              <p:nvPr/>
            </p:nvSpPr>
            <p:spPr>
              <a:xfrm>
                <a:off x="4052305" y="3056857"/>
                <a:ext cx="1578418" cy="671231"/>
              </a:xfrm>
              <a:prstGeom prst="rect">
                <a:avLst/>
              </a:prstGeom>
            </p:spPr>
            <p:txBody>
              <a:bodyPr wrap="square" anchor="ctr" anchorCtr="0">
                <a:normAutofit fontScale="85000" lnSpcReduction="10000"/>
              </a:bodyPr>
              <a:lstStyle/>
              <a:p>
                <a:pPr lvl="0" algn="ctr"/>
                <a:r>
                  <a:rPr lang="zh-CN" altLang="en-US" sz="2000" b="1" dirty="0">
                    <a:solidFill>
                      <a:schemeClr val="tx1">
                        <a:lumMod val="65000"/>
                        <a:lumOff val="35000"/>
                      </a:schemeClr>
                    </a:solidFill>
                  </a:rPr>
                  <a:t>非特权寄存器</a:t>
                </a:r>
                <a:endParaRPr lang="en-US" altLang="zh-CN" sz="2000" b="1" dirty="0">
                  <a:solidFill>
                    <a:schemeClr val="tx1">
                      <a:lumMod val="65000"/>
                      <a:lumOff val="35000"/>
                    </a:schemeClr>
                  </a:solidFill>
                </a:endParaRPr>
              </a:p>
              <a:p>
                <a:pPr lvl="0" algn="ctr"/>
                <a:r>
                  <a:rPr lang="zh-CN" altLang="en-US" sz="2000" b="1" dirty="0">
                    <a:solidFill>
                      <a:schemeClr val="tx1">
                        <a:lumMod val="65000"/>
                        <a:lumOff val="35000"/>
                      </a:schemeClr>
                    </a:solidFill>
                  </a:rPr>
                  <a:t>（计算期）</a:t>
                </a:r>
                <a:endParaRPr lang="en-US" altLang="zh-CN" sz="2000" b="1" dirty="0">
                  <a:solidFill>
                    <a:schemeClr val="tx1">
                      <a:lumMod val="65000"/>
                      <a:lumOff val="35000"/>
                    </a:schemeClr>
                  </a:solidFill>
                </a:endParaRPr>
              </a:p>
            </p:txBody>
          </p:sp>
        </p:grpSp>
      </p:grpSp>
      <p:sp>
        <p:nvSpPr>
          <p:cNvPr id="160" name="ïṣḷiďê"/>
          <p:cNvSpPr txBox="1"/>
          <p:nvPr/>
        </p:nvSpPr>
        <p:spPr>
          <a:xfrm>
            <a:off x="7130323" y="4891535"/>
            <a:ext cx="4413885" cy="934499"/>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accent4">
                    <a:lumMod val="60000"/>
                    <a:lumOff val="40000"/>
                  </a:schemeClr>
                </a:solidFill>
              </a:rPr>
              <a:t>输出</a:t>
            </a:r>
            <a:r>
              <a:rPr lang="zh-CN" altLang="en-US" spc="100" dirty="0">
                <a:solidFill>
                  <a:schemeClr val="tx1">
                    <a:lumMod val="65000"/>
                    <a:lumOff val="35000"/>
                  </a:schemeClr>
                </a:solidFill>
              </a:rPr>
              <a:t>计算结果后，</a:t>
            </a:r>
            <a:r>
              <a:rPr lang="zh-CN" altLang="en-US" spc="100" dirty="0">
                <a:solidFill>
                  <a:schemeClr val="accent4">
                    <a:lumMod val="60000"/>
                    <a:lumOff val="40000"/>
                  </a:schemeClr>
                </a:solidFill>
              </a:rPr>
              <a:t>清除</a:t>
            </a:r>
            <a:r>
              <a:rPr lang="zh-CN" altLang="en-US" spc="100" dirty="0">
                <a:solidFill>
                  <a:schemeClr val="tx1">
                    <a:lumMod val="65000"/>
                    <a:lumOff val="35000"/>
                  </a:schemeClr>
                </a:solidFill>
              </a:rPr>
              <a:t>轮密钥等敏感中间状态数据，才</a:t>
            </a:r>
            <a:r>
              <a:rPr lang="zh-CN" altLang="en-US" spc="100" dirty="0">
                <a:solidFill>
                  <a:schemeClr val="accent4">
                    <a:lumMod val="60000"/>
                    <a:lumOff val="40000"/>
                  </a:schemeClr>
                </a:solidFill>
              </a:rPr>
              <a:t>启用</a:t>
            </a:r>
            <a:r>
              <a:rPr lang="zh-CN" altLang="en-US" spc="100" dirty="0">
                <a:solidFill>
                  <a:schemeClr val="tx1">
                    <a:lumMod val="65000"/>
                    <a:lumOff val="35000"/>
                  </a:schemeClr>
                </a:solidFill>
              </a:rPr>
              <a:t>调度和中断</a:t>
            </a:r>
            <a:endParaRPr lang="zh-CN" altLang="en-US" spc="100" dirty="0">
              <a:solidFill>
                <a:schemeClr val="accent4">
                  <a:lumMod val="60000"/>
                  <a:lumOff val="40000"/>
                </a:schemeClr>
              </a:solidFill>
            </a:endParaRPr>
          </a:p>
        </p:txBody>
      </p:sp>
      <p:grpSp>
        <p:nvGrpSpPr>
          <p:cNvPr id="13" name="组合 12"/>
          <p:cNvGrpSpPr/>
          <p:nvPr/>
        </p:nvGrpSpPr>
        <p:grpSpPr>
          <a:xfrm>
            <a:off x="3608229" y="4365259"/>
            <a:ext cx="1578418" cy="1907441"/>
            <a:chOff x="3608229" y="4365259"/>
            <a:chExt cx="1578418" cy="1907441"/>
          </a:xfrm>
        </p:grpSpPr>
        <p:cxnSp>
          <p:nvCxnSpPr>
            <p:cNvPr id="161" name="直接箭头连接符 160"/>
            <p:cNvCxnSpPr/>
            <p:nvPr/>
          </p:nvCxnSpPr>
          <p:spPr>
            <a:xfrm>
              <a:off x="4406177" y="4365259"/>
              <a:ext cx="0" cy="1460775"/>
            </a:xfrm>
            <a:prstGeom prst="straightConnector1">
              <a:avLst/>
            </a:prstGeom>
            <a:ln w="38100" cap="rnd">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2" name="îṣlîḍe">
              <a:hlinkClick r:id="" action="ppaction://noaction"/>
            </p:cNvPr>
            <p:cNvSpPr/>
            <p:nvPr/>
          </p:nvSpPr>
          <p:spPr>
            <a:xfrm>
              <a:off x="3770563" y="5865171"/>
              <a:ext cx="1291115" cy="407529"/>
            </a:xfrm>
            <a:prstGeom prst="rect">
              <a:avLst/>
            </a:prstGeom>
            <a:solidFill>
              <a:srgbClr val="00B0F0"/>
            </a:solidFill>
            <a:ln w="28575">
              <a:solidFill>
                <a:srgbClr val="00B0F0"/>
              </a:solidFill>
            </a:ln>
          </p:spPr>
          <p:txBody>
            <a:bodyPr wrap="square" anchor="ctr" anchorCtr="0">
              <a:normAutofit/>
            </a:bodyPr>
            <a:lstStyle/>
            <a:p>
              <a:pPr lvl="0" algn="ctr"/>
              <a:r>
                <a:rPr lang="en-US" altLang="zh-CN" b="1" dirty="0">
                  <a:solidFill>
                    <a:schemeClr val="bg1"/>
                  </a:solidFill>
                </a:rPr>
                <a:t>memory</a:t>
              </a:r>
              <a:endParaRPr lang="en-US" altLang="zh-CN" b="1" dirty="0">
                <a:solidFill>
                  <a:schemeClr val="bg1"/>
                </a:solidFill>
              </a:endParaRPr>
            </a:p>
          </p:txBody>
        </p:sp>
        <p:sp>
          <p:nvSpPr>
            <p:cNvPr id="163" name="îṣlîḍe">
              <a:hlinkClick r:id="" action="ppaction://noaction"/>
            </p:cNvPr>
            <p:cNvSpPr/>
            <p:nvPr/>
          </p:nvSpPr>
          <p:spPr>
            <a:xfrm>
              <a:off x="3608229" y="4969108"/>
              <a:ext cx="1578418" cy="399936"/>
            </a:xfrm>
            <a:prstGeom prst="rect">
              <a:avLst/>
            </a:prstGeom>
          </p:spPr>
          <p:txBody>
            <a:bodyPr wrap="square" anchor="ctr" anchorCtr="0">
              <a:normAutofit/>
            </a:bodyPr>
            <a:lstStyle/>
            <a:p>
              <a:pPr lvl="0" algn="ctr"/>
              <a:r>
                <a:rPr lang="zh-CN" altLang="en-US" sz="2000" b="1" dirty="0">
                  <a:solidFill>
                    <a:srgbClr val="00B0F0"/>
                  </a:solidFill>
                </a:rPr>
                <a:t>明密文</a:t>
              </a:r>
              <a:endParaRPr lang="en-US" altLang="zh-CN" sz="2000" b="1" dirty="0">
                <a:solidFill>
                  <a:srgbClr val="00B0F0"/>
                </a:solidFill>
              </a:endParaRPr>
            </a:p>
          </p:txBody>
        </p:sp>
      </p:grpSp>
      <p:grpSp>
        <p:nvGrpSpPr>
          <p:cNvPr id="164" name="组合 163"/>
          <p:cNvGrpSpPr>
            <a:grpSpLocks noChangeAspect="1"/>
          </p:cNvGrpSpPr>
          <p:nvPr/>
        </p:nvGrpSpPr>
        <p:grpSpPr>
          <a:xfrm>
            <a:off x="7335752" y="1233353"/>
            <a:ext cx="366098" cy="417404"/>
            <a:chOff x="23262261" y="4356954"/>
            <a:chExt cx="470694" cy="536659"/>
          </a:xfrm>
          <a:solidFill>
            <a:schemeClr val="accent1"/>
          </a:solidFill>
        </p:grpSpPr>
        <p:sp>
          <p:nvSpPr>
            <p:cNvPr id="165" name="任意多边形: 形状 164"/>
            <p:cNvSpPr/>
            <p:nvPr/>
          </p:nvSpPr>
          <p:spPr>
            <a:xfrm>
              <a:off x="23306524" y="4356954"/>
              <a:ext cx="388125" cy="236250"/>
            </a:xfrm>
            <a:custGeom>
              <a:avLst/>
              <a:gdLst>
                <a:gd name="connsiteX0" fmla="*/ 45529 w 388125"/>
                <a:gd name="connsiteY0" fmla="*/ 78806 h 236250"/>
                <a:gd name="connsiteX1" fmla="*/ 79363 w 388125"/>
                <a:gd name="connsiteY1" fmla="*/ 44246 h 236250"/>
                <a:gd name="connsiteX2" fmla="*/ 320456 w 388125"/>
                <a:gd name="connsiteY2" fmla="*/ 44246 h 236250"/>
                <a:gd name="connsiteX3" fmla="*/ 355354 w 388125"/>
                <a:gd name="connsiteY3" fmla="*/ 78806 h 236250"/>
                <a:gd name="connsiteX4" fmla="*/ 355354 w 388125"/>
                <a:gd name="connsiteY4" fmla="*/ 245869 h 236250"/>
                <a:gd name="connsiteX5" fmla="*/ 399566 w 388125"/>
                <a:gd name="connsiteY5" fmla="*/ 213823 h 236250"/>
                <a:gd name="connsiteX6" fmla="*/ 399566 w 388125"/>
                <a:gd name="connsiteY6" fmla="*/ 45731 h 236250"/>
                <a:gd name="connsiteX7" fmla="*/ 354729 w 388125"/>
                <a:gd name="connsiteY7" fmla="*/ 0 h 236250"/>
                <a:gd name="connsiteX8" fmla="*/ 43284 w 388125"/>
                <a:gd name="connsiteY8" fmla="*/ 0 h 236250"/>
                <a:gd name="connsiteX9" fmla="*/ 0 w 388125"/>
                <a:gd name="connsiteY9" fmla="*/ 43909 h 236250"/>
                <a:gd name="connsiteX10" fmla="*/ 0 w 388125"/>
                <a:gd name="connsiteY10" fmla="*/ 215528 h 236250"/>
                <a:gd name="connsiteX11" fmla="*/ 45546 w 388125"/>
                <a:gd name="connsiteY11" fmla="*/ 248451 h 236250"/>
                <a:gd name="connsiteX12" fmla="*/ 45529 w 388125"/>
                <a:gd name="connsiteY12" fmla="*/ 78806 h 236250"/>
                <a:gd name="connsiteX13" fmla="*/ 45529 w 388125"/>
                <a:gd name="connsiteY13" fmla="*/ 78806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125" h="236250">
                  <a:moveTo>
                    <a:pt x="45529" y="78806"/>
                  </a:moveTo>
                  <a:cubicBezTo>
                    <a:pt x="45529" y="59788"/>
                    <a:pt x="60345" y="44246"/>
                    <a:pt x="79363" y="44246"/>
                  </a:cubicBezTo>
                  <a:lnTo>
                    <a:pt x="320456" y="44246"/>
                  </a:lnTo>
                  <a:cubicBezTo>
                    <a:pt x="339474" y="44246"/>
                    <a:pt x="355354" y="59754"/>
                    <a:pt x="355354" y="78806"/>
                  </a:cubicBezTo>
                  <a:lnTo>
                    <a:pt x="355354" y="245869"/>
                  </a:lnTo>
                  <a:lnTo>
                    <a:pt x="399566" y="213823"/>
                  </a:lnTo>
                  <a:lnTo>
                    <a:pt x="399566" y="45731"/>
                  </a:lnTo>
                  <a:cubicBezTo>
                    <a:pt x="399566" y="20739"/>
                    <a:pt x="379704" y="0"/>
                    <a:pt x="354729" y="0"/>
                  </a:cubicBezTo>
                  <a:lnTo>
                    <a:pt x="43284" y="0"/>
                  </a:lnTo>
                  <a:cubicBezTo>
                    <a:pt x="19271" y="0"/>
                    <a:pt x="0" y="19913"/>
                    <a:pt x="0" y="43909"/>
                  </a:cubicBezTo>
                  <a:lnTo>
                    <a:pt x="0" y="215528"/>
                  </a:lnTo>
                  <a:lnTo>
                    <a:pt x="45546" y="248451"/>
                  </a:lnTo>
                  <a:lnTo>
                    <a:pt x="45529" y="78806"/>
                  </a:lnTo>
                  <a:lnTo>
                    <a:pt x="45529" y="7880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6" name="任意多边形: 形状 165"/>
            <p:cNvSpPr/>
            <p:nvPr/>
          </p:nvSpPr>
          <p:spPr>
            <a:xfrm>
              <a:off x="23386275" y="4459386"/>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63 h 33750"/>
                <a:gd name="connsiteX4" fmla="*/ 222126 w 236250"/>
                <a:gd name="connsiteY4" fmla="*/ 44263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91"/>
                    <a:pt x="9922" y="44263"/>
                    <a:pt x="22224" y="44263"/>
                  </a:cubicBezTo>
                  <a:lnTo>
                    <a:pt x="222126" y="44263"/>
                  </a:lnTo>
                  <a:cubicBezTo>
                    <a:pt x="234427" y="44263"/>
                    <a:pt x="244316" y="34391"/>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7" name="任意多边形: 形状 166"/>
            <p:cNvSpPr/>
            <p:nvPr/>
          </p:nvSpPr>
          <p:spPr>
            <a:xfrm>
              <a:off x="23386275" y="4532724"/>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80 h 33750"/>
                <a:gd name="connsiteX4" fmla="*/ 222126 w 236250"/>
                <a:gd name="connsiteY4" fmla="*/ 44280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74"/>
                    <a:pt x="9922" y="44280"/>
                    <a:pt x="22224" y="44280"/>
                  </a:cubicBezTo>
                  <a:lnTo>
                    <a:pt x="222126" y="44280"/>
                  </a:lnTo>
                  <a:cubicBezTo>
                    <a:pt x="234427" y="44280"/>
                    <a:pt x="244316" y="34357"/>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8" name="任意多边形: 形状 167"/>
            <p:cNvSpPr/>
            <p:nvPr/>
          </p:nvSpPr>
          <p:spPr>
            <a:xfrm>
              <a:off x="23386275" y="4607362"/>
              <a:ext cx="236250" cy="33750"/>
            </a:xfrm>
            <a:custGeom>
              <a:avLst/>
              <a:gdLst>
                <a:gd name="connsiteX0" fmla="*/ 243979 w 236250"/>
                <a:gd name="connsiteY0" fmla="*/ 17685 h 33750"/>
                <a:gd name="connsiteX1" fmla="*/ 222126 w 236250"/>
                <a:gd name="connsiteY1" fmla="*/ 0 h 33750"/>
                <a:gd name="connsiteX2" fmla="*/ 22224 w 236250"/>
                <a:gd name="connsiteY2" fmla="*/ 0 h 33750"/>
                <a:gd name="connsiteX3" fmla="*/ 0 w 236250"/>
                <a:gd name="connsiteY3" fmla="*/ 21701 h 33750"/>
                <a:gd name="connsiteX4" fmla="*/ 101 w 236250"/>
                <a:gd name="connsiteY4" fmla="*/ 23473 h 33750"/>
                <a:gd name="connsiteX5" fmla="*/ 27304 w 236250"/>
                <a:gd name="connsiteY5" fmla="*/ 42998 h 33750"/>
                <a:gd name="connsiteX6" fmla="*/ 207765 w 236250"/>
                <a:gd name="connsiteY6" fmla="*/ 42998 h 33750"/>
                <a:gd name="connsiteX7" fmla="*/ 243979 w 236250"/>
                <a:gd name="connsiteY7" fmla="*/ 1768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0" h="33750">
                  <a:moveTo>
                    <a:pt x="243979" y="17685"/>
                  </a:moveTo>
                  <a:cubicBezTo>
                    <a:pt x="242224" y="7273"/>
                    <a:pt x="233094" y="0"/>
                    <a:pt x="222126" y="0"/>
                  </a:cubicBezTo>
                  <a:lnTo>
                    <a:pt x="22224" y="0"/>
                  </a:lnTo>
                  <a:cubicBezTo>
                    <a:pt x="9922" y="0"/>
                    <a:pt x="0" y="9433"/>
                    <a:pt x="0" y="21701"/>
                  </a:cubicBezTo>
                  <a:cubicBezTo>
                    <a:pt x="0" y="22410"/>
                    <a:pt x="34" y="22764"/>
                    <a:pt x="101" y="23473"/>
                  </a:cubicBezTo>
                  <a:lnTo>
                    <a:pt x="27304" y="42998"/>
                  </a:lnTo>
                  <a:lnTo>
                    <a:pt x="207765" y="42998"/>
                  </a:lnTo>
                  <a:lnTo>
                    <a:pt x="243979" y="1768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9" name="任意多边形: 形状 168"/>
            <p:cNvSpPr/>
            <p:nvPr/>
          </p:nvSpPr>
          <p:spPr>
            <a:xfrm>
              <a:off x="23451007" y="4678153"/>
              <a:ext cx="101250" cy="16875"/>
            </a:xfrm>
            <a:custGeom>
              <a:avLst/>
              <a:gdLst>
                <a:gd name="connsiteX0" fmla="*/ 43132 w 101250"/>
                <a:gd name="connsiteY0" fmla="*/ 29312 h 16875"/>
                <a:gd name="connsiteX1" fmla="*/ 62033 w 101250"/>
                <a:gd name="connsiteY1" fmla="*/ 29261 h 16875"/>
                <a:gd name="connsiteX2" fmla="*/ 104558 w 101250"/>
                <a:gd name="connsiteY2" fmla="*/ 0 h 16875"/>
                <a:gd name="connsiteX3" fmla="*/ 0 w 101250"/>
                <a:gd name="connsiteY3" fmla="*/ 0 h 16875"/>
                <a:gd name="connsiteX4" fmla="*/ 43132 w 101250"/>
                <a:gd name="connsiteY4" fmla="*/ 29312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0" h="16875">
                  <a:moveTo>
                    <a:pt x="43132" y="29312"/>
                  </a:moveTo>
                  <a:cubicBezTo>
                    <a:pt x="48853" y="33176"/>
                    <a:pt x="56329" y="33159"/>
                    <a:pt x="62033" y="29261"/>
                  </a:cubicBezTo>
                  <a:lnTo>
                    <a:pt x="104558" y="0"/>
                  </a:lnTo>
                  <a:lnTo>
                    <a:pt x="0" y="0"/>
                  </a:lnTo>
                  <a:lnTo>
                    <a:pt x="43132" y="2931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0" name="任意多边形: 形状 169"/>
            <p:cNvSpPr/>
            <p:nvPr/>
          </p:nvSpPr>
          <p:spPr>
            <a:xfrm>
              <a:off x="23262261" y="4575984"/>
              <a:ext cx="202500" cy="286875"/>
            </a:xfrm>
            <a:custGeom>
              <a:avLst/>
              <a:gdLst>
                <a:gd name="connsiteX0" fmla="*/ 18512 w 202500"/>
                <a:gd name="connsiteY0" fmla="*/ 2235 h 286875"/>
                <a:gd name="connsiteX1" fmla="*/ 6362 w 202500"/>
                <a:gd name="connsiteY1" fmla="*/ 1257 h 286875"/>
                <a:gd name="connsiteX2" fmla="*/ 0 w 202500"/>
                <a:gd name="connsiteY2" fmla="*/ 11652 h 286875"/>
                <a:gd name="connsiteX3" fmla="*/ 0 w 202500"/>
                <a:gd name="connsiteY3" fmla="*/ 278800 h 286875"/>
                <a:gd name="connsiteX4" fmla="*/ 7965 w 202500"/>
                <a:gd name="connsiteY4" fmla="*/ 291962 h 286875"/>
                <a:gd name="connsiteX5" fmla="*/ 23321 w 202500"/>
                <a:gd name="connsiteY5" fmla="*/ 290916 h 286875"/>
                <a:gd name="connsiteX6" fmla="*/ 209048 w 202500"/>
                <a:gd name="connsiteY6" fmla="*/ 160320 h 286875"/>
                <a:gd name="connsiteX7" fmla="*/ 213992 w 202500"/>
                <a:gd name="connsiteY7" fmla="*/ 150870 h 286875"/>
                <a:gd name="connsiteX8" fmla="*/ 209216 w 202500"/>
                <a:gd name="connsiteY8" fmla="*/ 141387 h 286875"/>
                <a:gd name="connsiteX9" fmla="*/ 18512 w 202500"/>
                <a:gd name="connsiteY9" fmla="*/ 2235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18512" y="2235"/>
                  </a:moveTo>
                  <a:cubicBezTo>
                    <a:pt x="14968" y="-346"/>
                    <a:pt x="10260" y="-718"/>
                    <a:pt x="6362" y="1257"/>
                  </a:cubicBezTo>
                  <a:cubicBezTo>
                    <a:pt x="2464" y="3248"/>
                    <a:pt x="0" y="7264"/>
                    <a:pt x="0" y="11652"/>
                  </a:cubicBezTo>
                  <a:lnTo>
                    <a:pt x="0" y="278800"/>
                  </a:lnTo>
                  <a:cubicBezTo>
                    <a:pt x="0" y="284335"/>
                    <a:pt x="3088" y="289414"/>
                    <a:pt x="7965" y="291962"/>
                  </a:cubicBezTo>
                  <a:cubicBezTo>
                    <a:pt x="12876" y="294494"/>
                    <a:pt x="18799" y="294122"/>
                    <a:pt x="23321" y="290916"/>
                  </a:cubicBezTo>
                  <a:lnTo>
                    <a:pt x="209048" y="160320"/>
                  </a:lnTo>
                  <a:cubicBezTo>
                    <a:pt x="212136" y="158144"/>
                    <a:pt x="213975" y="154634"/>
                    <a:pt x="213992" y="150870"/>
                  </a:cubicBezTo>
                  <a:cubicBezTo>
                    <a:pt x="214026" y="147090"/>
                    <a:pt x="212237" y="143513"/>
                    <a:pt x="209216" y="141387"/>
                  </a:cubicBezTo>
                  <a:lnTo>
                    <a:pt x="18512" y="223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1" name="任意多边形: 形状 170"/>
            <p:cNvSpPr/>
            <p:nvPr/>
          </p:nvSpPr>
          <p:spPr>
            <a:xfrm>
              <a:off x="23298225" y="4741738"/>
              <a:ext cx="405000" cy="151875"/>
            </a:xfrm>
            <a:custGeom>
              <a:avLst/>
              <a:gdLst>
                <a:gd name="connsiteX0" fmla="*/ 3658 w 405000"/>
                <a:gd name="connsiteY0" fmla="*/ 138341 h 151875"/>
                <a:gd name="connsiteX1" fmla="*/ 401 w 405000"/>
                <a:gd name="connsiteY1" fmla="*/ 147909 h 151875"/>
                <a:gd name="connsiteX2" fmla="*/ 8568 w 405000"/>
                <a:gd name="connsiteY2" fmla="*/ 153883 h 151875"/>
                <a:gd name="connsiteX3" fmla="*/ 396120 w 405000"/>
                <a:gd name="connsiteY3" fmla="*/ 153883 h 151875"/>
                <a:gd name="connsiteX4" fmla="*/ 407257 w 405000"/>
                <a:gd name="connsiteY4" fmla="*/ 145716 h 151875"/>
                <a:gd name="connsiteX5" fmla="*/ 402718 w 405000"/>
                <a:gd name="connsiteY5" fmla="*/ 132705 h 151875"/>
                <a:gd name="connsiteX6" fmla="*/ 215051 w 405000"/>
                <a:gd name="connsiteY6" fmla="*/ 2717 h 151875"/>
                <a:gd name="connsiteX7" fmla="*/ 197602 w 405000"/>
                <a:gd name="connsiteY7" fmla="*/ 2751 h 151875"/>
                <a:gd name="connsiteX8" fmla="*/ 3658 w 405000"/>
                <a:gd name="connsiteY8" fmla="*/ 13834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000" h="151875">
                  <a:moveTo>
                    <a:pt x="3658" y="138341"/>
                  </a:moveTo>
                  <a:cubicBezTo>
                    <a:pt x="586" y="140451"/>
                    <a:pt x="-730" y="144332"/>
                    <a:pt x="401" y="147909"/>
                  </a:cubicBezTo>
                  <a:cubicBezTo>
                    <a:pt x="1515" y="151453"/>
                    <a:pt x="4822" y="153883"/>
                    <a:pt x="8568" y="153883"/>
                  </a:cubicBezTo>
                  <a:lnTo>
                    <a:pt x="396120" y="153883"/>
                  </a:lnTo>
                  <a:cubicBezTo>
                    <a:pt x="401233" y="153883"/>
                    <a:pt x="405671" y="150593"/>
                    <a:pt x="407257" y="145716"/>
                  </a:cubicBezTo>
                  <a:cubicBezTo>
                    <a:pt x="408742" y="140856"/>
                    <a:pt x="406903" y="135557"/>
                    <a:pt x="402718" y="132705"/>
                  </a:cubicBezTo>
                  <a:lnTo>
                    <a:pt x="215051" y="2717"/>
                  </a:lnTo>
                  <a:cubicBezTo>
                    <a:pt x="209786" y="-911"/>
                    <a:pt x="202833" y="-911"/>
                    <a:pt x="197602" y="2751"/>
                  </a:cubicBezTo>
                  <a:lnTo>
                    <a:pt x="3658" y="13834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2" name="任意多边形: 形状 171"/>
            <p:cNvSpPr/>
            <p:nvPr/>
          </p:nvSpPr>
          <p:spPr>
            <a:xfrm>
              <a:off x="23530455" y="4575602"/>
              <a:ext cx="202500" cy="286875"/>
            </a:xfrm>
            <a:custGeom>
              <a:avLst/>
              <a:gdLst>
                <a:gd name="connsiteX0" fmla="*/ 4911 w 202500"/>
                <a:gd name="connsiteY0" fmla="*/ 140959 h 286875"/>
                <a:gd name="connsiteX1" fmla="*/ 0 w 202500"/>
                <a:gd name="connsiteY1" fmla="*/ 150493 h 286875"/>
                <a:gd name="connsiteX2" fmla="*/ 5046 w 202500"/>
                <a:gd name="connsiteY2" fmla="*/ 159994 h 286875"/>
                <a:gd name="connsiteX3" fmla="*/ 200391 w 202500"/>
                <a:gd name="connsiteY3" fmla="*/ 295078 h 286875"/>
                <a:gd name="connsiteX4" fmla="*/ 212422 w 202500"/>
                <a:gd name="connsiteY4" fmla="*/ 295821 h 286875"/>
                <a:gd name="connsiteX5" fmla="*/ 218649 w 202500"/>
                <a:gd name="connsiteY5" fmla="*/ 285561 h 286875"/>
                <a:gd name="connsiteX6" fmla="*/ 218649 w 202500"/>
                <a:gd name="connsiteY6" fmla="*/ 11663 h 286875"/>
                <a:gd name="connsiteX7" fmla="*/ 212355 w 202500"/>
                <a:gd name="connsiteY7" fmla="*/ 1302 h 286875"/>
                <a:gd name="connsiteX8" fmla="*/ 200273 w 202500"/>
                <a:gd name="connsiteY8" fmla="*/ 2162 h 286875"/>
                <a:gd name="connsiteX9" fmla="*/ 4911 w 202500"/>
                <a:gd name="connsiteY9" fmla="*/ 140959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4911" y="140959"/>
                  </a:moveTo>
                  <a:cubicBezTo>
                    <a:pt x="1822" y="143187"/>
                    <a:pt x="0" y="146713"/>
                    <a:pt x="0" y="150493"/>
                  </a:cubicBezTo>
                  <a:cubicBezTo>
                    <a:pt x="34" y="154307"/>
                    <a:pt x="1890" y="157885"/>
                    <a:pt x="5046" y="159994"/>
                  </a:cubicBezTo>
                  <a:lnTo>
                    <a:pt x="200391" y="295078"/>
                  </a:lnTo>
                  <a:cubicBezTo>
                    <a:pt x="203951" y="297542"/>
                    <a:pt x="208592" y="297863"/>
                    <a:pt x="212422" y="295821"/>
                  </a:cubicBezTo>
                  <a:cubicBezTo>
                    <a:pt x="216287" y="293863"/>
                    <a:pt x="218649" y="289847"/>
                    <a:pt x="218649" y="285561"/>
                  </a:cubicBezTo>
                  <a:lnTo>
                    <a:pt x="218649" y="11663"/>
                  </a:lnTo>
                  <a:cubicBezTo>
                    <a:pt x="218649" y="7309"/>
                    <a:pt x="216219" y="3310"/>
                    <a:pt x="212355" y="1302"/>
                  </a:cubicBezTo>
                  <a:cubicBezTo>
                    <a:pt x="208491" y="-707"/>
                    <a:pt x="203816" y="-369"/>
                    <a:pt x="200273" y="2162"/>
                  </a:cubicBezTo>
                  <a:lnTo>
                    <a:pt x="4911" y="14095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500"/>
                                        <p:tgtEl>
                                          <p:spTgt spid="1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0"/>
                                        </p:tgtEl>
                                        <p:attrNameLst>
                                          <p:attrName>style.visibility</p:attrName>
                                        </p:attrNameLst>
                                      </p:cBhvr>
                                      <p:to>
                                        <p:strVal val="visible"/>
                                      </p:to>
                                    </p:set>
                                    <p:animEffect transition="in" filter="fade">
                                      <p:cBhvr>
                                        <p:cTn id="30" dur="500"/>
                                        <p:tgtEl>
                                          <p:spTgt spid="160"/>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9" grpId="0"/>
      <p:bldP spid="140" grpId="0"/>
      <p:bldP spid="1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AES</a:t>
            </a:r>
            <a:r>
              <a:rPr lang="zh-CN" altLang="en-US" dirty="0"/>
              <a:t>算法寄存器实现方案</a:t>
            </a:r>
            <a:endParaRPr lang="zh-CN" altLang="en-US" dirty="0"/>
          </a:p>
        </p:txBody>
      </p:sp>
      <p:grpSp>
        <p:nvGrpSpPr>
          <p:cNvPr id="12" name="组合 11"/>
          <p:cNvGrpSpPr/>
          <p:nvPr/>
        </p:nvGrpSpPr>
        <p:grpSpPr>
          <a:xfrm>
            <a:off x="444287" y="1005335"/>
            <a:ext cx="10857289" cy="843293"/>
            <a:chOff x="586036" y="3990573"/>
            <a:chExt cx="10857289" cy="843293"/>
          </a:xfrm>
        </p:grpSpPr>
        <p:sp>
          <p:nvSpPr>
            <p:cNvPr id="13" name="文本框 12"/>
            <p:cNvSpPr txBox="1"/>
            <p:nvPr/>
          </p:nvSpPr>
          <p:spPr>
            <a:xfrm>
              <a:off x="586036" y="3990573"/>
              <a:ext cx="2420159" cy="410582"/>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spcBef>
                  <a:spcPts val="0"/>
                </a:spcBef>
                <a:spcAft>
                  <a:spcPts val="0"/>
                </a:spcAft>
                <a:buClrTx/>
                <a:buSzTx/>
                <a:buFontTx/>
                <a:buNone/>
                <a:defRPr/>
              </a:pPr>
              <a:r>
                <a:rPr lang="en-US" altLang="zh-CN" sz="2000" b="1" kern="0" dirty="0">
                  <a:solidFill>
                    <a:srgbClr val="FFFFFF"/>
                  </a:solidFill>
                  <a:latin typeface="微软雅黑" panose="020B0503020204020204" pitchFamily="34" charset="-122"/>
                </a:rPr>
                <a:t>AES-NI</a:t>
              </a:r>
              <a:r>
                <a:rPr lang="zh-CN" altLang="en-US" sz="2000" b="1" kern="0" dirty="0">
                  <a:solidFill>
                    <a:srgbClr val="FFFFFF"/>
                  </a:solidFill>
                  <a:latin typeface="微软雅黑" panose="020B0503020204020204" pitchFamily="34" charset="-122"/>
                </a:rPr>
                <a:t>指令集</a:t>
              </a:r>
              <a:endParaRPr lang="en-US" altLang="zh-CN" sz="2000" b="1" kern="0" dirty="0">
                <a:solidFill>
                  <a:srgbClr val="FFFFFF"/>
                </a:solidFill>
                <a:latin typeface="微软雅黑" panose="020B0503020204020204" pitchFamily="34" charset="-122"/>
              </a:endParaRPr>
            </a:p>
          </p:txBody>
        </p:sp>
        <p:sp>
          <p:nvSpPr>
            <p:cNvPr id="14" name="文本框 13"/>
            <p:cNvSpPr txBox="1"/>
            <p:nvPr/>
          </p:nvSpPr>
          <p:spPr>
            <a:xfrm>
              <a:off x="586036" y="4508841"/>
              <a:ext cx="10857289" cy="325025"/>
            </a:xfrm>
            <a:prstGeom prst="rect">
              <a:avLst/>
            </a:prstGeom>
            <a:noFill/>
          </p:spPr>
          <p:txBody>
            <a:bodyPr wrap="square" lIns="0" tIns="0" rIns="0" bIns="0" rtlCol="0">
              <a:spAutoFit/>
            </a:bodyPr>
            <a:lstStyle/>
            <a:p>
              <a:pPr marL="342900" indent="-342900" algn="just" eaLnBrk="1" fontAlgn="auto" hangingPunct="1">
                <a:lnSpc>
                  <a:spcPct val="130000"/>
                </a:lnSpc>
                <a:spcBef>
                  <a:spcPts val="300"/>
                </a:spcBef>
                <a:spcAft>
                  <a:spcPts val="300"/>
                </a:spcAft>
                <a:buFont typeface="Arial" panose="020B0604020202020204" pitchFamily="34" charset="0"/>
                <a:buChar char="•"/>
              </a:pPr>
              <a:r>
                <a:rPr lang="en-US" altLang="zh-CN" dirty="0">
                  <a:solidFill>
                    <a:srgbClr val="000000">
                      <a:lumMod val="85000"/>
                      <a:lumOff val="15000"/>
                    </a:srgbClr>
                  </a:solidFill>
                  <a:latin typeface="微软雅黑" panose="020B0503020204020204" pitchFamily="34" charset="-122"/>
                </a:rPr>
                <a:t>Intel</a:t>
              </a:r>
              <a:r>
                <a:rPr lang="zh-CN" altLang="en-US" dirty="0">
                  <a:solidFill>
                    <a:srgbClr val="000000">
                      <a:lumMod val="85000"/>
                      <a:lumOff val="15000"/>
                    </a:srgbClr>
                  </a:solidFill>
                  <a:latin typeface="微软雅黑" panose="020B0503020204020204" pitchFamily="34" charset="-122"/>
                </a:rPr>
                <a:t>处理器提供了专门的</a:t>
              </a:r>
              <a:r>
                <a:rPr lang="en-US" altLang="zh-CN" dirty="0">
                  <a:solidFill>
                    <a:srgbClr val="000000">
                      <a:lumMod val="85000"/>
                      <a:lumOff val="15000"/>
                    </a:srgbClr>
                  </a:solidFill>
                  <a:latin typeface="微软雅黑" panose="020B0503020204020204" pitchFamily="34" charset="-122"/>
                </a:rPr>
                <a:t>AES</a:t>
              </a:r>
              <a:r>
                <a:rPr lang="zh-CN" altLang="en-US" dirty="0">
                  <a:solidFill>
                    <a:srgbClr val="000000">
                      <a:lumMod val="85000"/>
                      <a:lumOff val="15000"/>
                    </a:srgbClr>
                  </a:solidFill>
                  <a:latin typeface="微软雅黑" panose="020B0503020204020204" pitchFamily="34" charset="-122"/>
                </a:rPr>
                <a:t>加解密指令集，实现</a:t>
              </a:r>
              <a:r>
                <a:rPr lang="zh-CN" altLang="en-US" dirty="0">
                  <a:solidFill>
                    <a:schemeClr val="accent4">
                      <a:lumMod val="60000"/>
                      <a:lumOff val="40000"/>
                    </a:schemeClr>
                  </a:solidFill>
                  <a:latin typeface="微软雅黑" panose="020B0503020204020204" pitchFamily="34" charset="-122"/>
                </a:rPr>
                <a:t>硬件加速</a:t>
              </a:r>
              <a:r>
                <a:rPr lang="zh-CN" altLang="en-US" dirty="0">
                  <a:solidFill>
                    <a:srgbClr val="000000">
                      <a:lumMod val="85000"/>
                      <a:lumOff val="15000"/>
                    </a:srgbClr>
                  </a:solidFill>
                  <a:latin typeface="微软雅黑" panose="020B0503020204020204" pitchFamily="34" charset="-122"/>
                </a:rPr>
                <a:t>，这些指令的操作数都是</a:t>
              </a:r>
              <a:r>
                <a:rPr lang="zh-CN" altLang="en-US" dirty="0">
                  <a:solidFill>
                    <a:schemeClr val="accent4">
                      <a:lumMod val="60000"/>
                      <a:lumOff val="40000"/>
                    </a:schemeClr>
                  </a:solidFill>
                  <a:latin typeface="微软雅黑" panose="020B0503020204020204" pitchFamily="34" charset="-122"/>
                </a:rPr>
                <a:t>寄存器</a:t>
              </a:r>
              <a:endParaRPr lang="en-US" altLang="zh-CN"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grpSp>
      <p:sp>
        <p:nvSpPr>
          <p:cNvPr id="10" name="ïṣḷiďê"/>
          <p:cNvSpPr txBox="1"/>
          <p:nvPr/>
        </p:nvSpPr>
        <p:spPr>
          <a:xfrm>
            <a:off x="368371" y="4255346"/>
            <a:ext cx="11100051" cy="1832234"/>
          </a:xfrm>
          <a:prstGeom prst="rect">
            <a:avLst/>
          </a:prstGeom>
          <a:noFill/>
          <a:ln>
            <a:noFill/>
          </a:ln>
        </p:spPr>
        <p:txBody>
          <a:bodyPr wrap="square" lIns="91440" tIns="45720" rIns="0" bIns="45720" anchor="t" anchorCtr="0">
            <a:noAutofit/>
          </a:bodyPr>
          <a:lstStyle/>
          <a:p>
            <a:pPr marL="285750" indent="-285750">
              <a:lnSpc>
                <a:spcPct val="150000"/>
              </a:lnSpc>
              <a:buFont typeface="Arial" panose="020B0604020202020204" pitchFamily="34" charset="0"/>
              <a:buChar char="•"/>
            </a:pPr>
            <a:r>
              <a:rPr lang="en-US" altLang="zh-CN" dirty="0" err="1"/>
              <a:t>aesenc</a:t>
            </a:r>
            <a:r>
              <a:rPr lang="zh-CN" altLang="en-US" dirty="0"/>
              <a:t>、</a:t>
            </a:r>
            <a:r>
              <a:rPr lang="en-US" altLang="zh-CN" dirty="0" err="1"/>
              <a:t>aesenclast</a:t>
            </a:r>
            <a:r>
              <a:rPr lang="zh-CN" altLang="en-US" dirty="0"/>
              <a:t>、</a:t>
            </a:r>
            <a:r>
              <a:rPr lang="en-US" altLang="zh-CN" dirty="0" err="1"/>
              <a:t>aesdec</a:t>
            </a:r>
            <a:r>
              <a:rPr lang="zh-CN" altLang="en-US" dirty="0"/>
              <a:t>、</a:t>
            </a:r>
            <a:r>
              <a:rPr lang="en-US" altLang="zh-CN" dirty="0" err="1"/>
              <a:t>aesdeclast</a:t>
            </a:r>
            <a:r>
              <a:rPr lang="en-US" altLang="zh-CN" dirty="0"/>
              <a:t> </a:t>
            </a:r>
            <a:r>
              <a:rPr lang="zh-CN" altLang="en-US" dirty="0"/>
              <a:t>指令需要 </a:t>
            </a:r>
            <a:r>
              <a:rPr lang="en-US" altLang="zh-CN" dirty="0"/>
              <a:t>AES </a:t>
            </a:r>
            <a:r>
              <a:rPr lang="zh-CN" altLang="en-US" dirty="0"/>
              <a:t>状态和 </a:t>
            </a:r>
            <a:r>
              <a:rPr lang="en-US" altLang="zh-CN" dirty="0"/>
              <a:t>AES </a:t>
            </a:r>
            <a:r>
              <a:rPr lang="zh-CN" altLang="en-US" dirty="0"/>
              <a:t>轮密钥</a:t>
            </a:r>
            <a:r>
              <a:rPr lang="zh-CN" altLang="en-US" dirty="0">
                <a:solidFill>
                  <a:schemeClr val="accent4">
                    <a:lumMod val="60000"/>
                    <a:lumOff val="40000"/>
                  </a:schemeClr>
                </a:solidFill>
              </a:rPr>
              <a:t>两个</a:t>
            </a:r>
            <a:r>
              <a:rPr lang="en-US" altLang="zh-CN" dirty="0">
                <a:solidFill>
                  <a:schemeClr val="accent4">
                    <a:lumMod val="60000"/>
                    <a:lumOff val="40000"/>
                  </a:schemeClr>
                </a:solidFill>
              </a:rPr>
              <a:t>128</a:t>
            </a:r>
            <a:r>
              <a:rPr lang="zh-CN" altLang="en-US" dirty="0">
                <a:solidFill>
                  <a:schemeClr val="accent4">
                    <a:lumMod val="60000"/>
                    <a:lumOff val="40000"/>
                  </a:schemeClr>
                </a:solidFill>
              </a:rPr>
              <a:t>位</a:t>
            </a:r>
            <a:r>
              <a:rPr lang="zh-CN" altLang="en-US" dirty="0"/>
              <a:t>的寄存器作为操作数，操作数存放在</a:t>
            </a:r>
            <a:r>
              <a:rPr lang="en-US" altLang="zh-CN" dirty="0">
                <a:solidFill>
                  <a:schemeClr val="accent4">
                    <a:lumMod val="60000"/>
                    <a:lumOff val="40000"/>
                  </a:schemeClr>
                </a:solidFill>
              </a:rPr>
              <a:t>XMM</a:t>
            </a:r>
            <a:r>
              <a:rPr lang="zh-CN" altLang="en-US" dirty="0"/>
              <a:t>寄存器中</a:t>
            </a:r>
            <a:endParaRPr lang="en-US" altLang="zh-CN" dirty="0"/>
          </a:p>
          <a:p>
            <a:pPr marL="285750" indent="-285750">
              <a:lnSpc>
                <a:spcPct val="150000"/>
              </a:lnSpc>
              <a:buFont typeface="Arial" panose="020B0604020202020204" pitchFamily="34" charset="0"/>
              <a:buChar char="•"/>
            </a:pPr>
            <a:r>
              <a:rPr lang="zh-CN" altLang="en-US" dirty="0"/>
              <a:t>使用 </a:t>
            </a:r>
            <a:r>
              <a:rPr lang="en-US" altLang="zh-CN" dirty="0" err="1"/>
              <a:t>aeskeygenassist</a:t>
            </a:r>
            <a:r>
              <a:rPr lang="en-US" altLang="zh-CN" dirty="0"/>
              <a:t> </a:t>
            </a:r>
            <a:r>
              <a:rPr lang="zh-CN" altLang="en-US" dirty="0"/>
              <a:t>指令完成</a:t>
            </a:r>
            <a:r>
              <a:rPr lang="en-US" altLang="zh-CN" dirty="0"/>
              <a:t>AES </a:t>
            </a:r>
            <a:r>
              <a:rPr lang="zh-CN" altLang="en-US" dirty="0"/>
              <a:t>密钥扩展：每一次执行 </a:t>
            </a:r>
            <a:r>
              <a:rPr lang="en-US" altLang="zh-CN" dirty="0" err="1"/>
              <a:t>aeskeygenassist</a:t>
            </a:r>
            <a:r>
              <a:rPr lang="en-US" altLang="zh-CN" dirty="0"/>
              <a:t> </a:t>
            </a:r>
            <a:r>
              <a:rPr lang="zh-CN" altLang="en-US" dirty="0"/>
              <a:t>指令需要至少</a:t>
            </a:r>
            <a:r>
              <a:rPr lang="zh-CN" altLang="en-US" dirty="0">
                <a:solidFill>
                  <a:schemeClr val="accent4">
                    <a:lumMod val="60000"/>
                    <a:lumOff val="40000"/>
                  </a:schemeClr>
                </a:solidFill>
              </a:rPr>
              <a:t>两个</a:t>
            </a:r>
            <a:r>
              <a:rPr lang="en-US" altLang="zh-CN" dirty="0">
                <a:solidFill>
                  <a:schemeClr val="accent4">
                    <a:lumMod val="60000"/>
                    <a:lumOff val="40000"/>
                  </a:schemeClr>
                </a:solidFill>
              </a:rPr>
              <a:t>128 </a:t>
            </a:r>
            <a:r>
              <a:rPr lang="zh-CN" altLang="en-US" dirty="0">
                <a:solidFill>
                  <a:schemeClr val="accent4">
                    <a:lumMod val="60000"/>
                    <a:lumOff val="40000"/>
                  </a:schemeClr>
                </a:solidFill>
              </a:rPr>
              <a:t>位</a:t>
            </a:r>
            <a:r>
              <a:rPr lang="zh-CN" altLang="en-US" dirty="0"/>
              <a:t>的寄存器分别存储</a:t>
            </a:r>
            <a:r>
              <a:rPr lang="zh-CN" altLang="en-US" dirty="0">
                <a:solidFill>
                  <a:schemeClr val="accent4">
                    <a:lumMod val="60000"/>
                    <a:lumOff val="40000"/>
                  </a:schemeClr>
                </a:solidFill>
              </a:rPr>
              <a:t>上一轮的轮密钥</a:t>
            </a:r>
            <a:r>
              <a:rPr lang="zh-CN" altLang="en-US" dirty="0"/>
              <a:t>和</a:t>
            </a:r>
            <a:r>
              <a:rPr lang="zh-CN" altLang="en-US" dirty="0">
                <a:solidFill>
                  <a:schemeClr val="accent4">
                    <a:lumMod val="60000"/>
                    <a:lumOff val="40000"/>
                  </a:schemeClr>
                </a:solidFill>
              </a:rPr>
              <a:t>本轮的轮密钥</a:t>
            </a:r>
            <a:endParaRPr lang="en-US" altLang="zh-CN" dirty="0">
              <a:solidFill>
                <a:schemeClr val="accent4">
                  <a:lumMod val="60000"/>
                  <a:lumOff val="40000"/>
                </a:schemeClr>
              </a:solidFill>
            </a:endParaRPr>
          </a:p>
        </p:txBody>
      </p:sp>
      <p:graphicFrame>
        <p:nvGraphicFramePr>
          <p:cNvPr id="3" name="表格 3"/>
          <p:cNvGraphicFramePr>
            <a:graphicFrameLocks noGrp="1"/>
          </p:cNvGraphicFramePr>
          <p:nvPr/>
        </p:nvGraphicFramePr>
        <p:xfrm>
          <a:off x="1349203" y="1956314"/>
          <a:ext cx="8128000" cy="222504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zh-CN" altLang="en-US" dirty="0"/>
                        <a:t>指令</a:t>
                      </a:r>
                      <a:endParaRPr lang="zh-CN" altLang="en-US" dirty="0"/>
                    </a:p>
                  </a:txBody>
                  <a:tcPr/>
                </a:tc>
                <a:tc>
                  <a:txBody>
                    <a:bodyPr/>
                    <a:lstStyle/>
                    <a:p>
                      <a:r>
                        <a:rPr lang="zh-CN" altLang="en-US" dirty="0"/>
                        <a:t>作用</a:t>
                      </a:r>
                      <a:endParaRPr lang="zh-CN" altLang="en-US" dirty="0"/>
                    </a:p>
                  </a:txBody>
                  <a:tcPr/>
                </a:tc>
              </a:tr>
              <a:tr h="370840">
                <a:tc>
                  <a:txBody>
                    <a:bodyPr/>
                    <a:lstStyle/>
                    <a:p>
                      <a:r>
                        <a:rPr lang="en-US" altLang="zh-CN" dirty="0" err="1"/>
                        <a:t>aesenc</a:t>
                      </a:r>
                      <a:endParaRPr lang="zh-CN" altLang="en-US" dirty="0"/>
                    </a:p>
                  </a:txBody>
                  <a:tcPr/>
                </a:tc>
                <a:tc>
                  <a:txBody>
                    <a:bodyPr/>
                    <a:lstStyle/>
                    <a:p>
                      <a:r>
                        <a:rPr lang="zh-CN" altLang="en-US" dirty="0"/>
                        <a:t>执行一轮</a:t>
                      </a:r>
                      <a:r>
                        <a:rPr lang="en-US" altLang="zh-CN" dirty="0"/>
                        <a:t>AES </a:t>
                      </a:r>
                      <a:r>
                        <a:rPr lang="zh-CN" altLang="en-US" dirty="0"/>
                        <a:t>加密</a:t>
                      </a:r>
                      <a:endParaRPr lang="zh-CN" altLang="en-US" dirty="0"/>
                    </a:p>
                  </a:txBody>
                  <a:tcPr/>
                </a:tc>
              </a:tr>
              <a:tr h="370840">
                <a:tc>
                  <a:txBody>
                    <a:bodyPr/>
                    <a:lstStyle/>
                    <a:p>
                      <a:r>
                        <a:rPr lang="en-US" altLang="zh-CN" dirty="0" err="1"/>
                        <a:t>aesenclast</a:t>
                      </a:r>
                      <a:endParaRPr lang="zh-CN" altLang="en-US" dirty="0"/>
                    </a:p>
                  </a:txBody>
                  <a:tcPr/>
                </a:tc>
                <a:tc>
                  <a:txBody>
                    <a:bodyPr/>
                    <a:lstStyle/>
                    <a:p>
                      <a:r>
                        <a:rPr lang="zh-CN" altLang="en-US" dirty="0"/>
                        <a:t>执行最后一轮 </a:t>
                      </a:r>
                      <a:r>
                        <a:rPr lang="en-US" altLang="zh-CN" dirty="0"/>
                        <a:t>AES </a:t>
                      </a:r>
                      <a:r>
                        <a:rPr lang="zh-CN" altLang="en-US" dirty="0"/>
                        <a:t>加密</a:t>
                      </a:r>
                      <a:endParaRPr lang="zh-CN" altLang="en-US" dirty="0"/>
                    </a:p>
                  </a:txBody>
                  <a:tcPr/>
                </a:tc>
              </a:tr>
              <a:tr h="370840">
                <a:tc>
                  <a:txBody>
                    <a:bodyPr/>
                    <a:lstStyle/>
                    <a:p>
                      <a:r>
                        <a:rPr lang="en-US" altLang="zh-CN" dirty="0" err="1"/>
                        <a:t>aesdec</a:t>
                      </a:r>
                      <a:endParaRPr lang="zh-CN" altLang="en-US" dirty="0"/>
                    </a:p>
                  </a:txBody>
                  <a:tcPr/>
                </a:tc>
                <a:tc>
                  <a:txBody>
                    <a:bodyPr/>
                    <a:lstStyle/>
                    <a:p>
                      <a:r>
                        <a:rPr lang="zh-CN" altLang="en-US" dirty="0"/>
                        <a:t>执行一轮</a:t>
                      </a:r>
                      <a:r>
                        <a:rPr lang="en-US" altLang="zh-CN" dirty="0"/>
                        <a:t>AES </a:t>
                      </a:r>
                      <a:r>
                        <a:rPr lang="zh-CN" altLang="en-US" dirty="0"/>
                        <a:t>解密</a:t>
                      </a:r>
                      <a:endParaRPr lang="zh-CN" altLang="en-US" dirty="0"/>
                    </a:p>
                  </a:txBody>
                  <a:tcPr/>
                </a:tc>
              </a:tr>
              <a:tr h="370840">
                <a:tc>
                  <a:txBody>
                    <a:bodyPr/>
                    <a:lstStyle/>
                    <a:p>
                      <a:r>
                        <a:rPr lang="en-US" altLang="zh-CN" dirty="0" err="1"/>
                        <a:t>aesdeclast</a:t>
                      </a:r>
                      <a:endParaRPr lang="zh-CN" altLang="en-US" dirty="0"/>
                    </a:p>
                  </a:txBody>
                  <a:tcPr/>
                </a:tc>
                <a:tc>
                  <a:txBody>
                    <a:bodyPr/>
                    <a:lstStyle/>
                    <a:p>
                      <a:r>
                        <a:rPr lang="zh-CN" altLang="en-US" dirty="0"/>
                        <a:t>执行最后一轮 </a:t>
                      </a:r>
                      <a:r>
                        <a:rPr lang="en-US" altLang="zh-CN" dirty="0"/>
                        <a:t>AES </a:t>
                      </a:r>
                      <a:r>
                        <a:rPr lang="zh-CN" altLang="en-US" dirty="0"/>
                        <a:t>解密</a:t>
                      </a:r>
                      <a:endParaRPr lang="zh-CN" altLang="en-US" dirty="0"/>
                    </a:p>
                  </a:txBody>
                  <a:tcPr/>
                </a:tc>
              </a:tr>
              <a:tr h="370840">
                <a:tc>
                  <a:txBody>
                    <a:bodyPr/>
                    <a:lstStyle/>
                    <a:p>
                      <a:r>
                        <a:rPr lang="en-US" altLang="zh-CN" dirty="0" err="1"/>
                        <a:t>aeskeygenassist</a:t>
                      </a:r>
                      <a:endParaRPr lang="zh-CN" altLang="en-US" dirty="0"/>
                    </a:p>
                  </a:txBody>
                  <a:tcPr/>
                </a:tc>
                <a:tc>
                  <a:txBody>
                    <a:bodyPr/>
                    <a:lstStyle/>
                    <a:p>
                      <a:r>
                        <a:rPr lang="zh-CN" altLang="en-US" dirty="0"/>
                        <a:t>生成 </a:t>
                      </a:r>
                      <a:r>
                        <a:rPr lang="en-US" altLang="zh-CN" dirty="0"/>
                        <a:t>AES </a:t>
                      </a:r>
                      <a:r>
                        <a:rPr lang="zh-CN" altLang="en-US" dirty="0"/>
                        <a:t>轮密钥</a:t>
                      </a:r>
                      <a:endParaRPr lang="zh-CN" altLang="en-US" dirty="0"/>
                    </a:p>
                  </a:txBody>
                  <a:tcPr/>
                </a:tc>
              </a:tr>
            </a:tbl>
          </a:graphicData>
        </a:graphic>
      </p:graphicFrame>
    </p:spTree>
  </p:cSld>
  <p:clrMapOvr>
    <a:masterClrMapping/>
  </p:clrMapOvr>
  <p:transition spd="med">
    <p:fade/>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11.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12.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13.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14.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15.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16.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17.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18.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19.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2.xml><?xml version="1.0" encoding="utf-8"?>
<p:tagLst xmlns:p="http://schemas.openxmlformats.org/presentationml/2006/main">
  <p:tag name="PA" val="v5.1.2"/>
</p:tagLst>
</file>

<file path=ppt/tags/tag20.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21.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22.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23.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24.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25.xml><?xml version="1.0" encoding="utf-8"?>
<p:tagLst xmlns:p="http://schemas.openxmlformats.org/presentationml/2006/main">
  <p:tag name="KSO_WM_DIAGRAM_VIRTUALLY_FRAME" val="{&quot;height&quot;:325.11842519685035,&quot;left&quot;:391.60897637795273,&quot;top&quot;:110.9187401574803,&quot;width&quot;:506.5404724409449}"/>
</p:tagLst>
</file>

<file path=ppt/tags/tag26.xml><?xml version="1.0" encoding="utf-8"?>
<p:tagLst xmlns:p="http://schemas.openxmlformats.org/presentationml/2006/main">
  <p:tag name="commondata" val="eyJoZGlkIjoiYTRmMzZjMTg0M2IwYjBkNmM4MDhjYWFiZTc5MmQ3ZmQifQ=="/>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12700" cap="flat" cmpd="sng" algn="ctr">
          <a:noFill/>
          <a:prstDash val="solid"/>
          <a:miter lim="800000"/>
        </a:ln>
        <a:effectLst>
          <a:outerShdw blurRad="165100" sx="101000" sy="101000" algn="ctr" rotWithShape="0">
            <a:prstClr val="black">
              <a:alpha val="15000"/>
            </a:prstClr>
          </a:outerShdw>
        </a:effectLst>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密码工程 - 第06章 - 密码软件实现面临的攻击</Template>
  <TotalTime>0</TotalTime>
  <Words>5967</Words>
  <Application>WPS 演示</Application>
  <PresentationFormat>宽屏</PresentationFormat>
  <Paragraphs>583</Paragraphs>
  <Slides>30</Slides>
  <Notes>26</Notes>
  <HiddenSlides>0</HiddenSlides>
  <MMClips>0</MMClips>
  <ScaleCrop>false</ScaleCrop>
  <HeadingPairs>
    <vt:vector size="6" baseType="variant">
      <vt:variant>
        <vt:lpstr>已用的字体</vt:lpstr>
      </vt:variant>
      <vt:variant>
        <vt:i4>13</vt:i4>
      </vt:variant>
      <vt:variant>
        <vt:lpstr>主题</vt:lpstr>
      </vt:variant>
      <vt:variant>
        <vt:i4>17</vt:i4>
      </vt:variant>
      <vt:variant>
        <vt:lpstr>幻灯片标题</vt:lpstr>
      </vt:variant>
      <vt:variant>
        <vt:i4>30</vt:i4>
      </vt:variant>
    </vt:vector>
  </HeadingPairs>
  <TitlesOfParts>
    <vt:vector size="60" baseType="lpstr">
      <vt:lpstr>Arial</vt:lpstr>
      <vt:lpstr>宋体</vt:lpstr>
      <vt:lpstr>Wingdings</vt:lpstr>
      <vt:lpstr>Century Gothic</vt:lpstr>
      <vt:lpstr>微软雅黑</vt:lpstr>
      <vt:lpstr>Arial</vt:lpstr>
      <vt:lpstr>微软雅黑 Light</vt:lpstr>
      <vt:lpstr>Wingdings 3</vt:lpstr>
      <vt:lpstr>华文新魏</vt:lpstr>
      <vt:lpstr>Arial Unicode MS</vt:lpstr>
      <vt:lpstr>等线</vt:lpstr>
      <vt:lpstr>Times New Roman</vt:lpstr>
      <vt:lpstr>华文琥珀</vt:lpstr>
      <vt:lpstr>封3​​</vt:lpstr>
      <vt:lpstr>封1​​</vt:lpstr>
      <vt:lpstr>封2​​</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PowerPoint 演示文稿</vt:lpstr>
      <vt:lpstr>计算机存储单元结构</vt:lpstr>
      <vt:lpstr>PowerPoint 演示文稿</vt:lpstr>
      <vt:lpstr>安全假设</vt:lpstr>
      <vt:lpstr>基于寄存器的对称密码算法实现方案——密钥存储</vt:lpstr>
      <vt:lpstr>基于寄存器的对称密码算法实现方案——密钥初始化</vt:lpstr>
      <vt:lpstr>基于寄存器的对称密码算法实现方案——加解密</vt:lpstr>
      <vt:lpstr>AES算法寄存器实现方案</vt:lpstr>
      <vt:lpstr>基于寄存器的公钥密码算法实现方案——初始化</vt:lpstr>
      <vt:lpstr>基于寄存器的公钥密码算法实现方案——私钥解密</vt:lpstr>
      <vt:lpstr>基于寄存器的公钥密码算法实现方案——RSA计算</vt:lpstr>
      <vt:lpstr>PowerPoint 演示文稿</vt:lpstr>
      <vt:lpstr>寄存器方案的问题和Cache方案的挑战</vt:lpstr>
      <vt:lpstr>方案原理与安全假设</vt:lpstr>
      <vt:lpstr>基于Cache的公钥密码算法实现方案——COPKER</vt:lpstr>
      <vt:lpstr>基于Cache的公钥密码算法实现方案——加密</vt:lpstr>
      <vt:lpstr>关键策略</vt:lpstr>
      <vt:lpstr>PowerPoint 演示文稿</vt:lpstr>
      <vt:lpstr>可信执行环境</vt:lpstr>
      <vt:lpstr>ARM TrustZone</vt:lpstr>
      <vt:lpstr>ARM TrustZone 密钥安全方案</vt:lpstr>
      <vt:lpstr>Intel SGX</vt:lpstr>
      <vt:lpstr>Intel SGX 密钥安全方案</vt:lpstr>
      <vt:lpstr>Intel TXT</vt:lpstr>
      <vt:lpstr>Intel TXT 密钥安全方案</vt:lpstr>
      <vt:lpstr>PowerPoint 演示文稿</vt:lpstr>
      <vt:lpstr>小结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 Yaoling</dc:creator>
  <cp:lastModifiedBy>月亮的脸</cp:lastModifiedBy>
  <cp:revision>123</cp:revision>
  <dcterms:created xsi:type="dcterms:W3CDTF">2022-10-11T12:22:00Z</dcterms:created>
  <dcterms:modified xsi:type="dcterms:W3CDTF">2024-06-19T16:19:11Z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5F5320B57EBA4196A8BB880E2C62949B_12</vt:lpwstr>
  </property>
  <property fmtid="{D5CDD505-2E9C-101B-9397-08002B2CF9AE}" pid="3" name="KSOProductBuildVer">
    <vt:lpwstr>2052-12.1.0.17133</vt:lpwstr>
  </property>
</Properties>
</file>